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oleObject3.bin" ContentType="application/vnd.openxmlformats-officedocument.oleObject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2.bin" ContentType="application/vnd.openxmlformats-officedocument.oleObject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4" r:id="rId38"/>
    <p:sldId id="295" r:id="rId39"/>
    <p:sldId id="292" r:id="rId40"/>
    <p:sldId id="293" r:id="rId41"/>
    <p:sldId id="302" r:id="rId42"/>
    <p:sldId id="296" r:id="rId43"/>
    <p:sldId id="297" r:id="rId44"/>
    <p:sldId id="298" r:id="rId45"/>
    <p:sldId id="299" r:id="rId46"/>
    <p:sldId id="300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2" r:id="rId56"/>
    <p:sldId id="313" r:id="rId57"/>
    <p:sldId id="301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1" d="100"/>
          <a:sy n="81" d="100"/>
        </p:scale>
        <p:origin x="-128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6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3DE2E-8AA7-C74D-8DA5-A47A9D570DDE}" type="datetimeFigureOut">
              <a:rPr lang="en-US" smtClean="0"/>
              <a:t>10/24/11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17BD6-F7B0-7C48-838D-5E9FD4A9A6D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2A8433-514A-2F4E-BF20-5551C2BA8CA6}" type="slidenum">
              <a:rPr lang="en-US"/>
              <a:pPr/>
              <a:t>5</a:t>
            </a:fld>
            <a:endParaRPr lang="en-US"/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BB086-80B2-8747-8738-C7D27DE551D8}" type="datetimeFigureOut">
              <a:rPr lang="en-US" smtClean="0"/>
              <a:t>10/24/11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18AD6-DA3A-D24F-AB55-E6E0D4D72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BB086-80B2-8747-8738-C7D27DE551D8}" type="datetimeFigureOut">
              <a:rPr lang="en-US" smtClean="0"/>
              <a:t>10/24/11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18AD6-DA3A-D24F-AB55-E6E0D4D72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BB086-80B2-8747-8738-C7D27DE551D8}" type="datetimeFigureOut">
              <a:rPr lang="en-US" smtClean="0"/>
              <a:t>10/24/11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18AD6-DA3A-D24F-AB55-E6E0D4D72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BB086-80B2-8747-8738-C7D27DE551D8}" type="datetimeFigureOut">
              <a:rPr lang="en-US" smtClean="0"/>
              <a:t>10/24/11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18AD6-DA3A-D24F-AB55-E6E0D4D72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BB086-80B2-8747-8738-C7D27DE551D8}" type="datetimeFigureOut">
              <a:rPr lang="en-US" smtClean="0"/>
              <a:t>10/24/11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18AD6-DA3A-D24F-AB55-E6E0D4D72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BB086-80B2-8747-8738-C7D27DE551D8}" type="datetimeFigureOut">
              <a:rPr lang="en-US" smtClean="0"/>
              <a:t>10/24/11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18AD6-DA3A-D24F-AB55-E6E0D4D72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BB086-80B2-8747-8738-C7D27DE551D8}" type="datetimeFigureOut">
              <a:rPr lang="en-US" smtClean="0"/>
              <a:t>10/24/11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18AD6-DA3A-D24F-AB55-E6E0D4D72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BB086-80B2-8747-8738-C7D27DE551D8}" type="datetimeFigureOut">
              <a:rPr lang="en-US" smtClean="0"/>
              <a:t>10/24/11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18AD6-DA3A-D24F-AB55-E6E0D4D72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BB086-80B2-8747-8738-C7D27DE551D8}" type="datetimeFigureOut">
              <a:rPr lang="en-US" smtClean="0"/>
              <a:t>10/24/11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18AD6-DA3A-D24F-AB55-E6E0D4D72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BB086-80B2-8747-8738-C7D27DE551D8}" type="datetimeFigureOut">
              <a:rPr lang="en-US" smtClean="0"/>
              <a:t>10/24/11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18AD6-DA3A-D24F-AB55-E6E0D4D72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BB086-80B2-8747-8738-C7D27DE551D8}" type="datetimeFigureOut">
              <a:rPr lang="en-US" smtClean="0"/>
              <a:t>10/24/11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18AD6-DA3A-D24F-AB55-E6E0D4D72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BB086-80B2-8747-8738-C7D27DE551D8}" type="datetimeFigureOut">
              <a:rPr lang="en-US" smtClean="0"/>
              <a:t>10/24/11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18AD6-DA3A-D24F-AB55-E6E0D4D72F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Future of the Future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Can Chinese foreign policy change world social and economic development through advanced </a:t>
            </a:r>
            <a:r>
              <a:rPr lang="en-US" dirty="0" err="1" smtClean="0"/>
              <a:t>telecommunicastions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lide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lid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lid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Slid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lide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lide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lide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lide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lide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lide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234147"/>
          </a:xfrm>
        </p:spPr>
        <p:txBody>
          <a:bodyPr/>
          <a:lstStyle/>
          <a:p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08785"/>
            <a:ext cx="8229600" cy="3617378"/>
          </a:xfrm>
        </p:spPr>
        <p:txBody>
          <a:bodyPr/>
          <a:lstStyle/>
          <a:p>
            <a:r>
              <a:rPr lang="en-US" dirty="0" smtClean="0"/>
              <a:t>Telecommunications is development</a:t>
            </a:r>
          </a:p>
          <a:p>
            <a:r>
              <a:rPr lang="en-US" dirty="0" smtClean="0"/>
              <a:t>China is beloved in Africa, 55 countries</a:t>
            </a:r>
          </a:p>
          <a:p>
            <a:r>
              <a:rPr lang="en-US" dirty="0" smtClean="0"/>
              <a:t>China provides turn-key solutions</a:t>
            </a:r>
          </a:p>
          <a:p>
            <a:r>
              <a:rPr lang="en-US" dirty="0" smtClean="0"/>
              <a:t>India plays no role outside of India</a:t>
            </a:r>
          </a:p>
          <a:p>
            <a:r>
              <a:rPr lang="en-US" dirty="0" smtClean="0"/>
              <a:t>The USA is consumed by military spending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lide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582613" y="-204788"/>
          <a:ext cx="7966075" cy="7062788"/>
        </p:xfrm>
        <a:graphic>
          <a:graphicData uri="http://schemas.openxmlformats.org/presentationml/2006/ole">
            <p:oleObj spid="_x0000_s36866" name="Image" r:id="rId3" imgW="9384127" imgH="8317460" progId="PhotoshopElements.Image.2">
              <p:embed/>
            </p:oleObj>
          </a:graphicData>
        </a:graphic>
      </p:graphicFrame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Slide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lid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lide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Slide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lide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lide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344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Slide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234147"/>
          </a:xfrm>
        </p:spPr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08785"/>
            <a:ext cx="8229600" cy="3617378"/>
          </a:xfrm>
        </p:spPr>
        <p:txBody>
          <a:bodyPr/>
          <a:lstStyle/>
          <a:p>
            <a:r>
              <a:rPr lang="en-US" dirty="0" smtClean="0"/>
              <a:t>Long term solution to anything is education</a:t>
            </a:r>
          </a:p>
          <a:p>
            <a:r>
              <a:rPr lang="en-US" dirty="0" smtClean="0"/>
              <a:t>The key is primary education</a:t>
            </a:r>
          </a:p>
          <a:p>
            <a:r>
              <a:rPr lang="en-US" dirty="0" smtClean="0"/>
              <a:t>Two and three shift school</a:t>
            </a:r>
          </a:p>
          <a:p>
            <a:r>
              <a:rPr lang="en-US" dirty="0" smtClean="0"/>
              <a:t>Added need for wireless to be seamless</a:t>
            </a:r>
          </a:p>
          <a:p>
            <a:r>
              <a:rPr lang="en-US" dirty="0" smtClean="0"/>
              <a:t>Need to leverage the kids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lide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lide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Slide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Slide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Slide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Sierra Leone pix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ulosayoo Children, Ethi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kaungu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kaungu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28" y="1"/>
            <a:ext cx="10286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Galadi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55763"/>
            <a:ext cx="914400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enegal 1982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87375" y="2208213"/>
            <a:ext cx="3708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9600"/>
              <a:t>1982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olar pane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662982" y="0"/>
            <a:ext cx="12469964" cy="68580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TPC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26" y="2153997"/>
            <a:ext cx="7054951" cy="235460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Screen shot 2011-05-25 at 4.10.57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695575"/>
            <a:ext cx="73342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 descr="Screen shot 2011-07-25 at 12.44.50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7450" y="317500"/>
            <a:ext cx="4518025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 descr="Screen shot 2011-07-25 at 12.39.18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6088" y="3117850"/>
            <a:ext cx="5870575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rgbClr val="595959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0" y="0"/>
            <a:ext cx="8480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Gotham Black" charset="0"/>
              </a:rPr>
              <a:t>XO Tablet – Top and Bottom Views	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Screen shot 2011-07-25 at 12.49.55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4138" y="5467350"/>
            <a:ext cx="65389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5" descr="Screen shot 2011-07-22 at 9.10.15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1088" y="319088"/>
            <a:ext cx="690245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rgbClr val="595959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8069" name="TextBox 4"/>
          <p:cNvSpPr txBox="1">
            <a:spLocks noChangeArrowheads="1"/>
          </p:cNvSpPr>
          <p:nvPr/>
        </p:nvSpPr>
        <p:spPr bwMode="auto">
          <a:xfrm>
            <a:off x="0" y="0"/>
            <a:ext cx="8480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Gotham Black" charset="0"/>
              </a:rPr>
              <a:t>XO Tablet – Top and End View	 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0625" y="6540500"/>
            <a:ext cx="1395413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676900" y="5859463"/>
            <a:ext cx="0" cy="339725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072" name="TextBox 10"/>
          <p:cNvSpPr txBox="1">
            <a:spLocks noChangeArrowheads="1"/>
          </p:cNvSpPr>
          <p:nvPr/>
        </p:nvSpPr>
        <p:spPr bwMode="auto">
          <a:xfrm>
            <a:off x="5307013" y="6205538"/>
            <a:ext cx="7477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7F7F7F"/>
                </a:solidFill>
              </a:rPr>
              <a:t>DC POWER INPUT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178425" y="5846763"/>
            <a:ext cx="0" cy="341312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622800" y="5846763"/>
            <a:ext cx="0" cy="511175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237038" y="5846763"/>
            <a:ext cx="0" cy="341312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886200" y="5859463"/>
            <a:ext cx="0" cy="539750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522663" y="5846763"/>
            <a:ext cx="0" cy="341312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078" name="TextBox 10"/>
          <p:cNvSpPr txBox="1">
            <a:spLocks noChangeArrowheads="1"/>
          </p:cNvSpPr>
          <p:nvPr/>
        </p:nvSpPr>
        <p:spPr bwMode="auto">
          <a:xfrm>
            <a:off x="4972050" y="6199188"/>
            <a:ext cx="5365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7F7F7F"/>
                </a:solidFill>
              </a:rPr>
              <a:t>USB</a:t>
            </a:r>
          </a:p>
        </p:txBody>
      </p:sp>
      <p:sp>
        <p:nvSpPr>
          <p:cNvPr id="88079" name="TextBox 10"/>
          <p:cNvSpPr txBox="1">
            <a:spLocks noChangeArrowheads="1"/>
          </p:cNvSpPr>
          <p:nvPr/>
        </p:nvSpPr>
        <p:spPr bwMode="auto">
          <a:xfrm>
            <a:off x="4225925" y="6380163"/>
            <a:ext cx="7747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7F7F7F"/>
                </a:solidFill>
              </a:rPr>
              <a:t>HOME BUTTON</a:t>
            </a:r>
          </a:p>
        </p:txBody>
      </p:sp>
      <p:sp>
        <p:nvSpPr>
          <p:cNvPr id="88080" name="TextBox 10"/>
          <p:cNvSpPr txBox="1">
            <a:spLocks noChangeArrowheads="1"/>
          </p:cNvSpPr>
          <p:nvPr/>
        </p:nvSpPr>
        <p:spPr bwMode="auto">
          <a:xfrm>
            <a:off x="3897313" y="6175375"/>
            <a:ext cx="6080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7F7F7F"/>
                </a:solidFill>
              </a:rPr>
              <a:t>AUDIO IN</a:t>
            </a:r>
          </a:p>
        </p:txBody>
      </p:sp>
      <p:sp>
        <p:nvSpPr>
          <p:cNvPr id="88081" name="TextBox 10"/>
          <p:cNvSpPr txBox="1">
            <a:spLocks noChangeArrowheads="1"/>
          </p:cNvSpPr>
          <p:nvPr/>
        </p:nvSpPr>
        <p:spPr bwMode="auto">
          <a:xfrm>
            <a:off x="3571875" y="6380163"/>
            <a:ext cx="609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7F7F7F"/>
                </a:solidFill>
              </a:rPr>
              <a:t>AUDIO OUT</a:t>
            </a:r>
          </a:p>
        </p:txBody>
      </p:sp>
      <p:sp>
        <p:nvSpPr>
          <p:cNvPr id="88082" name="TextBox 10"/>
          <p:cNvSpPr txBox="1">
            <a:spLocks noChangeArrowheads="1"/>
          </p:cNvSpPr>
          <p:nvPr/>
        </p:nvSpPr>
        <p:spPr bwMode="auto">
          <a:xfrm>
            <a:off x="3106738" y="6153150"/>
            <a:ext cx="8207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7F7F7F"/>
                </a:solidFill>
              </a:rPr>
              <a:t>ON THE GO USB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7454900" y="5767388"/>
            <a:ext cx="0" cy="352425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084" name="TextBox 10"/>
          <p:cNvSpPr txBox="1">
            <a:spLocks noChangeArrowheads="1"/>
          </p:cNvSpPr>
          <p:nvPr/>
        </p:nvSpPr>
        <p:spPr bwMode="auto">
          <a:xfrm>
            <a:off x="7007225" y="6126163"/>
            <a:ext cx="885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7F7F7F"/>
                </a:solidFill>
              </a:rPr>
              <a:t>COVER CONTACT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1800225" y="5767388"/>
            <a:ext cx="0" cy="352425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086" name="TextBox 10"/>
          <p:cNvSpPr txBox="1">
            <a:spLocks noChangeArrowheads="1"/>
          </p:cNvSpPr>
          <p:nvPr/>
        </p:nvSpPr>
        <p:spPr bwMode="auto">
          <a:xfrm>
            <a:off x="1354138" y="6126163"/>
            <a:ext cx="8842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7F7F7F"/>
                </a:solidFill>
              </a:rPr>
              <a:t>COVER CONTACT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2668588" y="5767388"/>
            <a:ext cx="0" cy="352425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088" name="TextBox 10"/>
          <p:cNvSpPr txBox="1">
            <a:spLocks noChangeArrowheads="1"/>
          </p:cNvSpPr>
          <p:nvPr/>
        </p:nvSpPr>
        <p:spPr bwMode="auto">
          <a:xfrm>
            <a:off x="2222500" y="6126163"/>
            <a:ext cx="884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7F7F7F"/>
                </a:solidFill>
              </a:rPr>
              <a:t>SPEAKER PORTS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6592888" y="5767388"/>
            <a:ext cx="0" cy="352425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090" name="TextBox 10"/>
          <p:cNvSpPr txBox="1">
            <a:spLocks noChangeArrowheads="1"/>
          </p:cNvSpPr>
          <p:nvPr/>
        </p:nvSpPr>
        <p:spPr bwMode="auto">
          <a:xfrm>
            <a:off x="6146800" y="6126163"/>
            <a:ext cx="884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7F7F7F"/>
                </a:solidFill>
              </a:rPr>
              <a:t>SPEAKER PORTS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 descr="Screen shot 2011-07-25 at 1.22.13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8" y="1276350"/>
            <a:ext cx="883285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rgbClr val="595959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9092" name="TextBox 4"/>
          <p:cNvSpPr txBox="1">
            <a:spLocks noChangeArrowheads="1"/>
          </p:cNvSpPr>
          <p:nvPr/>
        </p:nvSpPr>
        <p:spPr bwMode="auto">
          <a:xfrm>
            <a:off x="0" y="0"/>
            <a:ext cx="8480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Gotham Black" charset="0"/>
              </a:rPr>
              <a:t>Solar Panel Cover – Detach and Charge	 </a:t>
            </a:r>
          </a:p>
        </p:txBody>
      </p:sp>
      <p:sp>
        <p:nvSpPr>
          <p:cNvPr id="89093" name="TextBox 10"/>
          <p:cNvSpPr txBox="1">
            <a:spLocks noChangeArrowheads="1"/>
          </p:cNvSpPr>
          <p:nvPr/>
        </p:nvSpPr>
        <p:spPr bwMode="auto">
          <a:xfrm>
            <a:off x="5340350" y="730250"/>
            <a:ext cx="3140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7F7F7F"/>
                </a:solidFill>
              </a:rPr>
              <a:t>The Solar Panel Cover can be detached for easy charging outdoors or in a window.</a:t>
            </a:r>
          </a:p>
          <a:p>
            <a:endParaRPr lang="en-US" sz="120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0" descr="Screen shot 2011-07-25 at 1.05.04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50" y="4906963"/>
            <a:ext cx="2654300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11" descr="Screen shot 2011-07-25 at 1.07.1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3825" y="4927600"/>
            <a:ext cx="225901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12" descr="Screen shot 2011-07-25 at 1.10.26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5713" y="4978400"/>
            <a:ext cx="19288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14" descr="Screen shot 2011-07-25 at 12.59.28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3738" y="4979988"/>
            <a:ext cx="20129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Screen shot 2011-07-25 at 1.05.04 PM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/>
            </a:extLst>
          </a:blip>
          <a:srcRect/>
          <a:stretch/>
        </p:blipFill>
        <p:spPr>
          <a:xfrm>
            <a:off x="498944" y="519882"/>
            <a:ext cx="6338868" cy="3966171"/>
          </a:xfrm>
          <a:prstGeom prst="roundRect">
            <a:avLst>
              <a:gd name="adj" fmla="val 6946"/>
            </a:avLst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rgbClr val="595959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0120" name="TextBox 4"/>
          <p:cNvSpPr txBox="1">
            <a:spLocks noChangeArrowheads="1"/>
          </p:cNvSpPr>
          <p:nvPr/>
        </p:nvSpPr>
        <p:spPr bwMode="auto">
          <a:xfrm>
            <a:off x="0" y="0"/>
            <a:ext cx="8480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Gotham Black" charset="0"/>
              </a:rPr>
              <a:t>Solar Panel Cover – Docking Sequence	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889625" y="4602163"/>
            <a:ext cx="328613" cy="0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6" name="TextBox 10"/>
          <p:cNvSpPr txBox="1">
            <a:spLocks noChangeArrowheads="1"/>
          </p:cNvSpPr>
          <p:nvPr/>
        </p:nvSpPr>
        <p:spPr bwMode="auto">
          <a:xfrm>
            <a:off x="6283325" y="4333875"/>
            <a:ext cx="2386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Slightly recessed contacts (could be screws) align with raised contacts on the cover.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5113338" y="1485900"/>
            <a:ext cx="776287" cy="3128963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492500" y="3197225"/>
            <a:ext cx="2397125" cy="1404938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362700" y="1757363"/>
            <a:ext cx="330200" cy="0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10"/>
          <p:cNvSpPr txBox="1">
            <a:spLocks noChangeArrowheads="1"/>
          </p:cNvSpPr>
          <p:nvPr/>
        </p:nvSpPr>
        <p:spPr bwMode="auto">
          <a:xfrm>
            <a:off x="6692900" y="1587500"/>
            <a:ext cx="23860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Raised contacts on the cover.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6054725" y="1406525"/>
            <a:ext cx="307975" cy="350838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362700" y="1757363"/>
            <a:ext cx="225425" cy="2041525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218467"/>
          </a:xfrm>
        </p:spPr>
        <p:txBody>
          <a:bodyPr/>
          <a:lstStyle/>
          <a:p>
            <a:r>
              <a:rPr lang="en-US" dirty="0" smtClean="0"/>
              <a:t>Learning to Read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3105"/>
            <a:ext cx="8229600" cy="3633058"/>
          </a:xfrm>
        </p:spPr>
        <p:txBody>
          <a:bodyPr/>
          <a:lstStyle/>
          <a:p>
            <a:r>
              <a:rPr lang="en-US" dirty="0" smtClean="0"/>
              <a:t>How the brain has evolved</a:t>
            </a:r>
          </a:p>
          <a:p>
            <a:r>
              <a:rPr lang="en-US" dirty="0" smtClean="0"/>
              <a:t>Learning to read, to read to learning</a:t>
            </a:r>
          </a:p>
          <a:p>
            <a:r>
              <a:rPr lang="en-US" dirty="0" smtClean="0"/>
              <a:t>Can children do it by themselves?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265507"/>
          </a:xfrm>
        </p:spPr>
        <p:txBody>
          <a:bodyPr/>
          <a:lstStyle/>
          <a:p>
            <a:r>
              <a:rPr lang="en-US" dirty="0" smtClean="0"/>
              <a:t>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40145"/>
            <a:ext cx="8229600" cy="3586018"/>
          </a:xfrm>
        </p:spPr>
        <p:txBody>
          <a:bodyPr/>
          <a:lstStyle/>
          <a:p>
            <a:r>
              <a:rPr lang="en-US" dirty="0" smtClean="0"/>
              <a:t>300 million children</a:t>
            </a:r>
          </a:p>
          <a:p>
            <a:r>
              <a:rPr lang="en-US" dirty="0" smtClean="0"/>
              <a:t>$0.75 per week per child</a:t>
            </a:r>
          </a:p>
          <a:p>
            <a:r>
              <a:rPr lang="en-US" dirty="0" smtClean="0"/>
              <a:t>$12 billion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Nepal pix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36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ambodia_scho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3700" y="-1955800"/>
            <a:ext cx="9537700" cy="725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141663" y="5302250"/>
            <a:ext cx="28956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9600"/>
              <a:t>2001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00619-IMG_86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603"/>
            <a:ext cx="9144000" cy="698489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Peru ne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-863600"/>
            <a:ext cx="5791200" cy="772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81031-Artigas-Uruguay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00"/>
            <a:ext cx="9220200" cy="822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original pi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2145" y="0"/>
            <a:ext cx="10287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u Pi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103354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eru 5 B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97050" y="0"/>
            <a:ext cx="11804650" cy="152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eru 3 B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06500" y="0"/>
            <a:ext cx="11818938" cy="152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027"/>
          <p:cNvSpPr txBox="1">
            <a:spLocks noChangeArrowheads="1"/>
          </p:cNvSpPr>
          <p:nvPr/>
        </p:nvSpPr>
        <p:spPr bwMode="auto">
          <a:xfrm>
            <a:off x="296863" y="2179638"/>
            <a:ext cx="858678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600"/>
              <a:t>www.laptop.org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-814388" y="1003300"/>
          <a:ext cx="10712451" cy="4329113"/>
        </p:xfrm>
        <a:graphic>
          <a:graphicData uri="http://schemas.openxmlformats.org/presentationml/2006/ole">
            <p:oleObj spid="_x0000_s21506" name="Image" r:id="rId3" imgW="13003175" imgH="5053968" progId="PhotoshopElements.Image.2">
              <p:embed/>
            </p:oleObj>
          </a:graphicData>
        </a:graphic>
      </p:graphicFrame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355600" y="4763"/>
          <a:ext cx="8496300" cy="6900862"/>
        </p:xfrm>
        <a:graphic>
          <a:graphicData uri="http://schemas.openxmlformats.org/presentationml/2006/ole">
            <p:oleObj spid="_x0000_s22530" name="Image" r:id="rId3" imgW="8571429" imgH="6961905" progId="PhotoshopElements.Image.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>
            <a:lum bright="18000" contrast="36000"/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Nigerian Girl XO-on-he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217</Words>
  <Application>Microsoft Macintosh PowerPoint</Application>
  <PresentationFormat>On-screen Show (4:3)</PresentationFormat>
  <Paragraphs>44</Paragraphs>
  <Slides>57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Office Theme</vt:lpstr>
      <vt:lpstr>Adobe Photoshop Elements Image</vt:lpstr>
      <vt:lpstr>The Future of the Future</vt:lpstr>
      <vt:lpstr>Development</vt:lpstr>
      <vt:lpstr>Education</vt:lpstr>
      <vt:lpstr>Slide 4</vt:lpstr>
      <vt:lpstr> 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Learning to Read</vt:lpstr>
      <vt:lpstr>Costs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the Future</dc:title>
  <dc:creator>Nicholas Negroponte</dc:creator>
  <cp:lastModifiedBy>Nicholas Negroponte</cp:lastModifiedBy>
  <cp:revision>5</cp:revision>
  <dcterms:created xsi:type="dcterms:W3CDTF">2011-10-24T15:07:52Z</dcterms:created>
  <dcterms:modified xsi:type="dcterms:W3CDTF">2011-10-24T16:26:16Z</dcterms:modified>
</cp:coreProperties>
</file>