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diagrams/colors3.xml" ContentType="application/vnd.openxmlformats-officedocument.drawingml.diagramColor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diagrams/data3.xml" ContentType="application/vnd.openxmlformats-officedocument.drawingml.diagramData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57"/>
  </p:notesMasterIdLst>
  <p:sldIdLst>
    <p:sldId id="256" r:id="rId6"/>
    <p:sldId id="285" r:id="rId7"/>
    <p:sldId id="271" r:id="rId8"/>
    <p:sldId id="272" r:id="rId9"/>
    <p:sldId id="287" r:id="rId10"/>
    <p:sldId id="288" r:id="rId11"/>
    <p:sldId id="260" r:id="rId12"/>
    <p:sldId id="262" r:id="rId13"/>
    <p:sldId id="268" r:id="rId14"/>
    <p:sldId id="294" r:id="rId15"/>
    <p:sldId id="269" r:id="rId16"/>
    <p:sldId id="274" r:id="rId17"/>
    <p:sldId id="281" r:id="rId18"/>
    <p:sldId id="328" r:id="rId19"/>
    <p:sldId id="304" r:id="rId20"/>
    <p:sldId id="308" r:id="rId21"/>
    <p:sldId id="296" r:id="rId22"/>
    <p:sldId id="302" r:id="rId23"/>
    <p:sldId id="300" r:id="rId24"/>
    <p:sldId id="309" r:id="rId25"/>
    <p:sldId id="291" r:id="rId26"/>
    <p:sldId id="305" r:id="rId27"/>
    <p:sldId id="314" r:id="rId28"/>
    <p:sldId id="320" r:id="rId29"/>
    <p:sldId id="321" r:id="rId30"/>
    <p:sldId id="303" r:id="rId31"/>
    <p:sldId id="315" r:id="rId32"/>
    <p:sldId id="322" r:id="rId33"/>
    <p:sldId id="306" r:id="rId34"/>
    <p:sldId id="323" r:id="rId35"/>
    <p:sldId id="307" r:id="rId36"/>
    <p:sldId id="316" r:id="rId37"/>
    <p:sldId id="324" r:id="rId38"/>
    <p:sldId id="292" r:id="rId39"/>
    <p:sldId id="311" r:id="rId40"/>
    <p:sldId id="327" r:id="rId41"/>
    <p:sldId id="317" r:id="rId42"/>
    <p:sldId id="318" r:id="rId43"/>
    <p:sldId id="310" r:id="rId44"/>
    <p:sldId id="319" r:id="rId45"/>
    <p:sldId id="329" r:id="rId46"/>
    <p:sldId id="301" r:id="rId47"/>
    <p:sldId id="330" r:id="rId48"/>
    <p:sldId id="331" r:id="rId49"/>
    <p:sldId id="332" r:id="rId50"/>
    <p:sldId id="282" r:id="rId51"/>
    <p:sldId id="264" r:id="rId52"/>
    <p:sldId id="283" r:id="rId53"/>
    <p:sldId id="284" r:id="rId54"/>
    <p:sldId id="286" r:id="rId55"/>
    <p:sldId id="313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0" autoAdjust="0"/>
    <p:restoredTop sz="92892" autoAdjust="0"/>
  </p:normalViewPr>
  <p:slideViewPr>
    <p:cSldViewPr snapToObjects="1">
      <p:cViewPr varScale="1">
        <p:scale>
          <a:sx n="73" d="100"/>
          <a:sy n="73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B96D7-CCD0-4805-B5AA-8E4665C5334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5B826-5C65-4B38-940E-40A51960B61A}">
      <dgm:prSet phldrT="[Text]"/>
      <dgm:spPr>
        <a:solidFill>
          <a:srgbClr val="27AAE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Medical</a:t>
          </a:r>
          <a:endParaRPr lang="en-US" b="1" dirty="0">
            <a:solidFill>
              <a:schemeClr val="bg1"/>
            </a:solidFill>
          </a:endParaRPr>
        </a:p>
      </dgm:t>
    </dgm:pt>
    <dgm:pt modelId="{7FB555E9-7EE9-4E5D-A38E-73AE8A944AC0}" type="parTrans" cxnId="{CD0FCAE4-00AC-44F9-9263-CFABBB871218}">
      <dgm:prSet/>
      <dgm:spPr/>
      <dgm:t>
        <a:bodyPr/>
        <a:lstStyle/>
        <a:p>
          <a:endParaRPr lang="en-US"/>
        </a:p>
      </dgm:t>
    </dgm:pt>
    <dgm:pt modelId="{72C071DA-5F88-4B8D-A0B6-0B409ADC3EEC}" type="sibTrans" cxnId="{CD0FCAE4-00AC-44F9-9263-CFABBB871218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1AF669FB-AAC9-4EBF-A62B-3402CDFDFA4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Pharmacy</a:t>
          </a:r>
          <a:endParaRPr lang="en-US" sz="1400" b="1" dirty="0">
            <a:solidFill>
              <a:schemeClr val="bg1"/>
            </a:solidFill>
          </a:endParaRPr>
        </a:p>
      </dgm:t>
    </dgm:pt>
    <dgm:pt modelId="{C5D630D0-DDF8-4FE6-AA03-43E8B092E951}" type="parTrans" cxnId="{B05041AE-D6AF-49D0-99BB-9BC51DD970DF}">
      <dgm:prSet/>
      <dgm:spPr/>
      <dgm:t>
        <a:bodyPr/>
        <a:lstStyle/>
        <a:p>
          <a:endParaRPr lang="en-US"/>
        </a:p>
      </dgm:t>
    </dgm:pt>
    <dgm:pt modelId="{08F80CA0-A4F5-4504-B9C5-ABE81EDEA3F5}" type="sibTrans" cxnId="{B05041AE-D6AF-49D0-99BB-9BC51DD970DF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1779FEC3-5D59-4566-92FD-AC6E73A3D7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Disability</a:t>
          </a:r>
          <a:endParaRPr lang="en-US" sz="1400" b="1" dirty="0">
            <a:solidFill>
              <a:schemeClr val="bg1"/>
            </a:solidFill>
          </a:endParaRPr>
        </a:p>
      </dgm:t>
    </dgm:pt>
    <dgm:pt modelId="{DE005B41-3FD4-4241-9C7D-452818F13627}" type="parTrans" cxnId="{5667D6CB-A5AC-4E93-96E4-014F8A07BE36}">
      <dgm:prSet/>
      <dgm:spPr/>
      <dgm:t>
        <a:bodyPr/>
        <a:lstStyle/>
        <a:p>
          <a:endParaRPr lang="en-US"/>
        </a:p>
      </dgm:t>
    </dgm:pt>
    <dgm:pt modelId="{579113F7-55CD-4654-A18E-F7927BC55E20}" type="sibTrans" cxnId="{5667D6CB-A5AC-4E93-96E4-014F8A07BE36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FA6381A8-9328-40ED-8DED-922A608376F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HRA</a:t>
          </a:r>
          <a:endParaRPr lang="en-US" sz="1400" b="1" dirty="0">
            <a:solidFill>
              <a:schemeClr val="bg1"/>
            </a:solidFill>
          </a:endParaRPr>
        </a:p>
      </dgm:t>
    </dgm:pt>
    <dgm:pt modelId="{E2E8504B-9820-494A-81E0-27A6901FE971}" type="parTrans" cxnId="{E2D75321-2B02-4193-82E7-A6DF71B2D902}">
      <dgm:prSet/>
      <dgm:spPr/>
      <dgm:t>
        <a:bodyPr/>
        <a:lstStyle/>
        <a:p>
          <a:endParaRPr lang="en-US"/>
        </a:p>
      </dgm:t>
    </dgm:pt>
    <dgm:pt modelId="{C9C0A7FF-8766-4C96-8FC2-7FD73EF4E52F}" type="sibTrans" cxnId="{E2D75321-2B02-4193-82E7-A6DF71B2D902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434E5838-CD30-4831-BB91-DDA24C572136}">
      <dgm:prSet phldrT="[Text]" custT="1"/>
      <dgm:spPr>
        <a:solidFill>
          <a:srgbClr val="C13527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Lab</a:t>
          </a:r>
          <a:endParaRPr lang="en-US" sz="1400" b="1" dirty="0">
            <a:solidFill>
              <a:schemeClr val="bg1"/>
            </a:solidFill>
          </a:endParaRPr>
        </a:p>
      </dgm:t>
    </dgm:pt>
    <dgm:pt modelId="{4079E811-2D04-44B8-ADF8-25150602008C}" type="parTrans" cxnId="{33D7C80D-927D-4F57-AEAD-5390BEAF4DAA}">
      <dgm:prSet/>
      <dgm:spPr/>
      <dgm:t>
        <a:bodyPr/>
        <a:lstStyle/>
        <a:p>
          <a:endParaRPr lang="en-US"/>
        </a:p>
      </dgm:t>
    </dgm:pt>
    <dgm:pt modelId="{765F6EE8-AEEB-4D69-B7AD-0996E8186CF7}" type="sibTrans" cxnId="{33D7C80D-927D-4F57-AEAD-5390BEAF4DAA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19671B62-750D-495B-97E2-544B58BA8CA6}">
      <dgm:prSet phldrT="[Text]" custT="1"/>
      <dgm:spPr>
        <a:solidFill>
          <a:srgbClr val="27AAE1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Biometrics</a:t>
          </a:r>
          <a:endParaRPr lang="en-US" sz="1400" b="1" dirty="0">
            <a:solidFill>
              <a:schemeClr val="bg1"/>
            </a:solidFill>
          </a:endParaRPr>
        </a:p>
      </dgm:t>
    </dgm:pt>
    <dgm:pt modelId="{386490EF-35F7-4F0B-837F-3A9035CD7EC5}" type="parTrans" cxnId="{73614E7E-6EFE-44A3-A57A-7109956E1B94}">
      <dgm:prSet/>
      <dgm:spPr/>
      <dgm:t>
        <a:bodyPr/>
        <a:lstStyle/>
        <a:p>
          <a:endParaRPr lang="en-US"/>
        </a:p>
      </dgm:t>
    </dgm:pt>
    <dgm:pt modelId="{586FFEA3-ED14-4BA5-9979-C49334536824}" type="sibTrans" cxnId="{73614E7E-6EFE-44A3-A57A-7109956E1B94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0C218EF4-FAF0-4A57-9A5A-62DEDD691F2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Absence</a:t>
          </a:r>
          <a:endParaRPr lang="en-US" sz="1400" b="1" dirty="0">
            <a:solidFill>
              <a:schemeClr val="bg1"/>
            </a:solidFill>
          </a:endParaRPr>
        </a:p>
      </dgm:t>
    </dgm:pt>
    <dgm:pt modelId="{E0E9A2F2-882F-4ADF-B3FC-D5AA59639776}" type="parTrans" cxnId="{F6EA728A-FEEC-4B9B-AC38-E9321A2C8B61}">
      <dgm:prSet/>
      <dgm:spPr/>
      <dgm:t>
        <a:bodyPr/>
        <a:lstStyle/>
        <a:p>
          <a:endParaRPr lang="en-US"/>
        </a:p>
      </dgm:t>
    </dgm:pt>
    <dgm:pt modelId="{2C25CAE5-82AE-49FC-8A25-C48A0078594A}" type="sibTrans" cxnId="{F6EA728A-FEEC-4B9B-AC38-E9321A2C8B61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25BDB80E-A6E8-47DE-9307-42BB0B7491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Wellness</a:t>
          </a:r>
          <a:endParaRPr lang="en-US" sz="1400" b="1" dirty="0">
            <a:solidFill>
              <a:schemeClr val="bg1"/>
            </a:solidFill>
          </a:endParaRPr>
        </a:p>
      </dgm:t>
    </dgm:pt>
    <dgm:pt modelId="{17FC9C31-470F-4345-A438-FB8A347356D1}" type="parTrans" cxnId="{0BEDD550-DAF4-4084-96C8-69287AF029A9}">
      <dgm:prSet/>
      <dgm:spPr/>
      <dgm:t>
        <a:bodyPr/>
        <a:lstStyle/>
        <a:p>
          <a:endParaRPr lang="en-US"/>
        </a:p>
      </dgm:t>
    </dgm:pt>
    <dgm:pt modelId="{184640C5-DDAA-44E5-B195-DA720766185C}" type="sibTrans" cxnId="{0BEDD550-DAF4-4084-96C8-69287AF029A9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C09BFB29-272C-4651-9249-D52351689BE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Incentive</a:t>
          </a:r>
          <a:endParaRPr lang="en-US" sz="1400" b="1" dirty="0">
            <a:solidFill>
              <a:schemeClr val="bg1"/>
            </a:solidFill>
          </a:endParaRPr>
        </a:p>
      </dgm:t>
    </dgm:pt>
    <dgm:pt modelId="{868EEBC7-1DD2-4E5F-81A8-36A4898E3E6C}" type="parTrans" cxnId="{1BE02ED6-882E-4CEF-8B8E-B6011BC13CA4}">
      <dgm:prSet/>
      <dgm:spPr/>
      <dgm:t>
        <a:bodyPr/>
        <a:lstStyle/>
        <a:p>
          <a:endParaRPr lang="en-US"/>
        </a:p>
      </dgm:t>
    </dgm:pt>
    <dgm:pt modelId="{49B0E328-102E-4358-8861-E58C00A0CBD5}" type="sibTrans" cxnId="{1BE02ED6-882E-4CEF-8B8E-B6011BC13CA4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A79A7E52-7E8F-493B-A57A-76C305BC5393}">
      <dgm:prSet phldrT="[Text]" custT="1"/>
      <dgm:spPr>
        <a:solidFill>
          <a:srgbClr val="C13527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Worker’s Comp.</a:t>
          </a:r>
          <a:endParaRPr lang="en-US" sz="1400" b="1" dirty="0">
            <a:solidFill>
              <a:schemeClr val="bg1"/>
            </a:solidFill>
          </a:endParaRPr>
        </a:p>
      </dgm:t>
    </dgm:pt>
    <dgm:pt modelId="{5EC0ADB2-8916-4761-BFDF-D8C6626AC239}" type="parTrans" cxnId="{335780CF-CD65-4A71-8FDA-9C9EB7256C3B}">
      <dgm:prSet/>
      <dgm:spPr/>
      <dgm:t>
        <a:bodyPr/>
        <a:lstStyle/>
        <a:p>
          <a:endParaRPr lang="en-US"/>
        </a:p>
      </dgm:t>
    </dgm:pt>
    <dgm:pt modelId="{AE341C33-6AF0-4CF3-B4E3-E86D95F85ABF}" type="sibTrans" cxnId="{335780CF-CD65-4A71-8FDA-9C9EB7256C3B}">
      <dgm:prSet/>
      <dgm:spPr/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509C7895-46FE-414E-A6A9-372DEC911A83}" type="pres">
      <dgm:prSet presAssocID="{431B96D7-CCD0-4805-B5AA-8E4665C53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37013-1B08-4F43-908D-BD9980E1CF2D}" type="pres">
      <dgm:prSet presAssocID="{8BC5B826-5C65-4B38-940E-40A51960B61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771B7-7C4E-4AF7-BC8A-9F3AE3144E81}" type="pres">
      <dgm:prSet presAssocID="{8BC5B826-5C65-4B38-940E-40A51960B61A}" presName="spNode" presStyleCnt="0"/>
      <dgm:spPr/>
    </dgm:pt>
    <dgm:pt modelId="{F702DF4F-45D4-44C6-992F-A6DBE17E1A3C}" type="pres">
      <dgm:prSet presAssocID="{72C071DA-5F88-4B8D-A0B6-0B409ADC3EE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74FCC3BC-FD6F-4416-9F8A-D89E215894E5}" type="pres">
      <dgm:prSet presAssocID="{1AF669FB-AAC9-4EBF-A62B-3402CDFDFA46}" presName="node" presStyleLbl="node1" presStyleIdx="1" presStyleCnt="10" custScaleX="113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4AD9C-184E-484C-A47C-8962BEBC0F7F}" type="pres">
      <dgm:prSet presAssocID="{1AF669FB-AAC9-4EBF-A62B-3402CDFDFA46}" presName="spNode" presStyleCnt="0"/>
      <dgm:spPr/>
    </dgm:pt>
    <dgm:pt modelId="{29444D40-9604-4623-A544-B32974026B62}" type="pres">
      <dgm:prSet presAssocID="{08F80CA0-A4F5-4504-B9C5-ABE81EDEA3F5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51CF135-3529-45F7-B5C8-FEDC83FD8A06}" type="pres">
      <dgm:prSet presAssocID="{1779FEC3-5D59-4566-92FD-AC6E73A3D77B}" presName="node" presStyleLbl="node1" presStyleIdx="2" presStyleCnt="10" custScaleX="112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7B6E9-57AA-449E-A617-E9C92A660FB3}" type="pres">
      <dgm:prSet presAssocID="{1779FEC3-5D59-4566-92FD-AC6E73A3D77B}" presName="spNode" presStyleCnt="0"/>
      <dgm:spPr/>
    </dgm:pt>
    <dgm:pt modelId="{4CBD81F5-25AA-4643-A9ED-F0473A39C72C}" type="pres">
      <dgm:prSet presAssocID="{579113F7-55CD-4654-A18E-F7927BC55E20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ED4ECC4B-A5EF-4FCC-9A5D-17AAAF104BDB}" type="pres">
      <dgm:prSet presAssocID="{FA6381A8-9328-40ED-8DED-922A608376F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AE8C5-8927-4300-8E59-155A09DF5D78}" type="pres">
      <dgm:prSet presAssocID="{FA6381A8-9328-40ED-8DED-922A608376FD}" presName="spNode" presStyleCnt="0"/>
      <dgm:spPr/>
    </dgm:pt>
    <dgm:pt modelId="{9B031E87-AC85-44B7-BB7C-EEC182E3B5F8}" type="pres">
      <dgm:prSet presAssocID="{C9C0A7FF-8766-4C96-8FC2-7FD73EF4E52F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58A57215-5939-4E88-B90E-E53EAD6A6BF5}" type="pres">
      <dgm:prSet presAssocID="{434E5838-CD30-4831-BB91-DDA24C57213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8688E-B937-408A-9BA7-0C239379C249}" type="pres">
      <dgm:prSet presAssocID="{434E5838-CD30-4831-BB91-DDA24C572136}" presName="spNode" presStyleCnt="0"/>
      <dgm:spPr/>
    </dgm:pt>
    <dgm:pt modelId="{B7AB0225-4AE4-4F99-AA35-6891A1531768}" type="pres">
      <dgm:prSet presAssocID="{765F6EE8-AEEB-4D69-B7AD-0996E8186CF7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C8DF3465-EEFE-4315-97C3-E8EDBB968355}" type="pres">
      <dgm:prSet presAssocID="{19671B62-750D-495B-97E2-544B58BA8CA6}" presName="node" presStyleLbl="node1" presStyleIdx="5" presStyleCnt="10" custScaleX="117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A6DEC-C5ED-43A2-AF97-A1700D5572AB}" type="pres">
      <dgm:prSet presAssocID="{19671B62-750D-495B-97E2-544B58BA8CA6}" presName="spNode" presStyleCnt="0"/>
      <dgm:spPr/>
    </dgm:pt>
    <dgm:pt modelId="{F5CD9455-44C9-4203-90DE-AD19658AD595}" type="pres">
      <dgm:prSet presAssocID="{586FFEA3-ED14-4BA5-9979-C49334536824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CD562584-4275-425C-AAD0-CA5A27A58A0D}" type="pres">
      <dgm:prSet presAssocID="{0C218EF4-FAF0-4A57-9A5A-62DEDD691F2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EEC22-8602-400D-A3AA-2FD1933BE95D}" type="pres">
      <dgm:prSet presAssocID="{0C218EF4-FAF0-4A57-9A5A-62DEDD691F27}" presName="spNode" presStyleCnt="0"/>
      <dgm:spPr/>
    </dgm:pt>
    <dgm:pt modelId="{5053E953-FB6C-4E9A-BDE0-9407E5ED9F63}" type="pres">
      <dgm:prSet presAssocID="{2C25CAE5-82AE-49FC-8A25-C48A0078594A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A2FD3DDF-A254-49DC-A786-42701A549F34}" type="pres">
      <dgm:prSet presAssocID="{25BDB80E-A6E8-47DE-9307-42BB0B74915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59274-FD9A-4173-99A8-D7AAC288BF70}" type="pres">
      <dgm:prSet presAssocID="{25BDB80E-A6E8-47DE-9307-42BB0B749152}" presName="spNode" presStyleCnt="0"/>
      <dgm:spPr/>
    </dgm:pt>
    <dgm:pt modelId="{9790126C-992D-4324-823F-ED1B9A44FB42}" type="pres">
      <dgm:prSet presAssocID="{184640C5-DDAA-44E5-B195-DA720766185C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DEA9C432-128B-4951-86F5-FB505D4EE859}" type="pres">
      <dgm:prSet presAssocID="{C09BFB29-272C-4651-9249-D52351689BE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50F77-6D27-498E-A9D6-578E4659C48C}" type="pres">
      <dgm:prSet presAssocID="{C09BFB29-272C-4651-9249-D52351689BE4}" presName="spNode" presStyleCnt="0"/>
      <dgm:spPr/>
    </dgm:pt>
    <dgm:pt modelId="{FCBEBC1B-9005-4B08-ACD9-A8D2A54AE2F6}" type="pres">
      <dgm:prSet presAssocID="{49B0E328-102E-4358-8861-E58C00A0CBD5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F8721809-4844-4A27-8CB2-118C5928C588}" type="pres">
      <dgm:prSet presAssocID="{A79A7E52-7E8F-493B-A57A-76C305BC539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81386-D5A3-46D8-BA31-252AA6CC0061}" type="pres">
      <dgm:prSet presAssocID="{A79A7E52-7E8F-493B-A57A-76C305BC5393}" presName="spNode" presStyleCnt="0"/>
      <dgm:spPr/>
    </dgm:pt>
    <dgm:pt modelId="{600D7A6B-1BF5-47C6-9FFE-716CD96D5D55}" type="pres">
      <dgm:prSet presAssocID="{AE341C33-6AF0-4CF3-B4E3-E86D95F85ABF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E29E6946-A92F-4624-A0AC-59CDB09C861D}" type="presOf" srcId="{431B96D7-CCD0-4805-B5AA-8E4665C53348}" destId="{509C7895-46FE-414E-A6A9-372DEC911A83}" srcOrd="0" destOrd="0" presId="urn:microsoft.com/office/officeart/2005/8/layout/cycle6"/>
    <dgm:cxn modelId="{C5BB03C8-23A7-482B-AB69-1649778196E8}" type="presOf" srcId="{434E5838-CD30-4831-BB91-DDA24C572136}" destId="{58A57215-5939-4E88-B90E-E53EAD6A6BF5}" srcOrd="0" destOrd="0" presId="urn:microsoft.com/office/officeart/2005/8/layout/cycle6"/>
    <dgm:cxn modelId="{921784AD-EA6F-4396-99BE-F49C82F537F2}" type="presOf" srcId="{49B0E328-102E-4358-8861-E58C00A0CBD5}" destId="{FCBEBC1B-9005-4B08-ACD9-A8D2A54AE2F6}" srcOrd="0" destOrd="0" presId="urn:microsoft.com/office/officeart/2005/8/layout/cycle6"/>
    <dgm:cxn modelId="{45ED2A4D-1642-4C50-A877-FD12B87F695E}" type="presOf" srcId="{2C25CAE5-82AE-49FC-8A25-C48A0078594A}" destId="{5053E953-FB6C-4E9A-BDE0-9407E5ED9F63}" srcOrd="0" destOrd="0" presId="urn:microsoft.com/office/officeart/2005/8/layout/cycle6"/>
    <dgm:cxn modelId="{311AA14F-C2EF-4A0A-94EA-E44F04ECF7F8}" type="presOf" srcId="{579113F7-55CD-4654-A18E-F7927BC55E20}" destId="{4CBD81F5-25AA-4643-A9ED-F0473A39C72C}" srcOrd="0" destOrd="0" presId="urn:microsoft.com/office/officeart/2005/8/layout/cycle6"/>
    <dgm:cxn modelId="{3A6976EB-4017-4A93-84D4-DD34CC7D5CD6}" type="presOf" srcId="{72C071DA-5F88-4B8D-A0B6-0B409ADC3EEC}" destId="{F702DF4F-45D4-44C6-992F-A6DBE17E1A3C}" srcOrd="0" destOrd="0" presId="urn:microsoft.com/office/officeart/2005/8/layout/cycle6"/>
    <dgm:cxn modelId="{5078866B-81AE-420D-988B-D618D7DCF58F}" type="presOf" srcId="{19671B62-750D-495B-97E2-544B58BA8CA6}" destId="{C8DF3465-EEFE-4315-97C3-E8EDBB968355}" srcOrd="0" destOrd="0" presId="urn:microsoft.com/office/officeart/2005/8/layout/cycle6"/>
    <dgm:cxn modelId="{F83A17B9-1868-4646-98C6-E298E43ED447}" type="presOf" srcId="{AE341C33-6AF0-4CF3-B4E3-E86D95F85ABF}" destId="{600D7A6B-1BF5-47C6-9FFE-716CD96D5D55}" srcOrd="0" destOrd="0" presId="urn:microsoft.com/office/officeart/2005/8/layout/cycle6"/>
    <dgm:cxn modelId="{5F105DE8-CB8D-4939-8DF8-A7984676236C}" type="presOf" srcId="{C09BFB29-272C-4651-9249-D52351689BE4}" destId="{DEA9C432-128B-4951-86F5-FB505D4EE859}" srcOrd="0" destOrd="0" presId="urn:microsoft.com/office/officeart/2005/8/layout/cycle6"/>
    <dgm:cxn modelId="{11C97531-CA80-4901-9F03-55A3F0CACBB2}" type="presOf" srcId="{08F80CA0-A4F5-4504-B9C5-ABE81EDEA3F5}" destId="{29444D40-9604-4623-A544-B32974026B62}" srcOrd="0" destOrd="0" presId="urn:microsoft.com/office/officeart/2005/8/layout/cycle6"/>
    <dgm:cxn modelId="{5667D6CB-A5AC-4E93-96E4-014F8A07BE36}" srcId="{431B96D7-CCD0-4805-B5AA-8E4665C53348}" destId="{1779FEC3-5D59-4566-92FD-AC6E73A3D77B}" srcOrd="2" destOrd="0" parTransId="{DE005B41-3FD4-4241-9C7D-452818F13627}" sibTransId="{579113F7-55CD-4654-A18E-F7927BC55E20}"/>
    <dgm:cxn modelId="{F6EA728A-FEEC-4B9B-AC38-E9321A2C8B61}" srcId="{431B96D7-CCD0-4805-B5AA-8E4665C53348}" destId="{0C218EF4-FAF0-4A57-9A5A-62DEDD691F27}" srcOrd="6" destOrd="0" parTransId="{E0E9A2F2-882F-4ADF-B3FC-D5AA59639776}" sibTransId="{2C25CAE5-82AE-49FC-8A25-C48A0078594A}"/>
    <dgm:cxn modelId="{27660AC5-8160-4073-826A-D3236FC37ED9}" type="presOf" srcId="{25BDB80E-A6E8-47DE-9307-42BB0B749152}" destId="{A2FD3DDF-A254-49DC-A786-42701A549F34}" srcOrd="0" destOrd="0" presId="urn:microsoft.com/office/officeart/2005/8/layout/cycle6"/>
    <dgm:cxn modelId="{E2D75321-2B02-4193-82E7-A6DF71B2D902}" srcId="{431B96D7-CCD0-4805-B5AA-8E4665C53348}" destId="{FA6381A8-9328-40ED-8DED-922A608376FD}" srcOrd="3" destOrd="0" parTransId="{E2E8504B-9820-494A-81E0-27A6901FE971}" sibTransId="{C9C0A7FF-8766-4C96-8FC2-7FD73EF4E52F}"/>
    <dgm:cxn modelId="{73614E7E-6EFE-44A3-A57A-7109956E1B94}" srcId="{431B96D7-CCD0-4805-B5AA-8E4665C53348}" destId="{19671B62-750D-495B-97E2-544B58BA8CA6}" srcOrd="5" destOrd="0" parTransId="{386490EF-35F7-4F0B-837F-3A9035CD7EC5}" sibTransId="{586FFEA3-ED14-4BA5-9979-C49334536824}"/>
    <dgm:cxn modelId="{FD8D2E31-4931-4459-9C9F-69806239117E}" type="presOf" srcId="{C9C0A7FF-8766-4C96-8FC2-7FD73EF4E52F}" destId="{9B031E87-AC85-44B7-BB7C-EEC182E3B5F8}" srcOrd="0" destOrd="0" presId="urn:microsoft.com/office/officeart/2005/8/layout/cycle6"/>
    <dgm:cxn modelId="{EFDDE656-964F-406D-A3FE-79249DE875E6}" type="presOf" srcId="{765F6EE8-AEEB-4D69-B7AD-0996E8186CF7}" destId="{B7AB0225-4AE4-4F99-AA35-6891A1531768}" srcOrd="0" destOrd="0" presId="urn:microsoft.com/office/officeart/2005/8/layout/cycle6"/>
    <dgm:cxn modelId="{C7BF5830-5B2C-4A21-B30A-7B9CC256D9AB}" type="presOf" srcId="{FA6381A8-9328-40ED-8DED-922A608376FD}" destId="{ED4ECC4B-A5EF-4FCC-9A5D-17AAAF104BDB}" srcOrd="0" destOrd="0" presId="urn:microsoft.com/office/officeart/2005/8/layout/cycle6"/>
    <dgm:cxn modelId="{CD0FCAE4-00AC-44F9-9263-CFABBB871218}" srcId="{431B96D7-CCD0-4805-B5AA-8E4665C53348}" destId="{8BC5B826-5C65-4B38-940E-40A51960B61A}" srcOrd="0" destOrd="0" parTransId="{7FB555E9-7EE9-4E5D-A38E-73AE8A944AC0}" sibTransId="{72C071DA-5F88-4B8D-A0B6-0B409ADC3EEC}"/>
    <dgm:cxn modelId="{A8B66270-F543-4E09-9F5C-87CBAB45EFD1}" type="presOf" srcId="{184640C5-DDAA-44E5-B195-DA720766185C}" destId="{9790126C-992D-4324-823F-ED1B9A44FB42}" srcOrd="0" destOrd="0" presId="urn:microsoft.com/office/officeart/2005/8/layout/cycle6"/>
    <dgm:cxn modelId="{B05041AE-D6AF-49D0-99BB-9BC51DD970DF}" srcId="{431B96D7-CCD0-4805-B5AA-8E4665C53348}" destId="{1AF669FB-AAC9-4EBF-A62B-3402CDFDFA46}" srcOrd="1" destOrd="0" parTransId="{C5D630D0-DDF8-4FE6-AA03-43E8B092E951}" sibTransId="{08F80CA0-A4F5-4504-B9C5-ABE81EDEA3F5}"/>
    <dgm:cxn modelId="{0368024A-7786-4B27-BBCA-56B4845FD4F1}" type="presOf" srcId="{1779FEC3-5D59-4566-92FD-AC6E73A3D77B}" destId="{151CF135-3529-45F7-B5C8-FEDC83FD8A06}" srcOrd="0" destOrd="0" presId="urn:microsoft.com/office/officeart/2005/8/layout/cycle6"/>
    <dgm:cxn modelId="{45B2C250-D6BB-458F-93F8-19F7D35DCE30}" type="presOf" srcId="{1AF669FB-AAC9-4EBF-A62B-3402CDFDFA46}" destId="{74FCC3BC-FD6F-4416-9F8A-D89E215894E5}" srcOrd="0" destOrd="0" presId="urn:microsoft.com/office/officeart/2005/8/layout/cycle6"/>
    <dgm:cxn modelId="{0BEDD550-DAF4-4084-96C8-69287AF029A9}" srcId="{431B96D7-CCD0-4805-B5AA-8E4665C53348}" destId="{25BDB80E-A6E8-47DE-9307-42BB0B749152}" srcOrd="7" destOrd="0" parTransId="{17FC9C31-470F-4345-A438-FB8A347356D1}" sibTransId="{184640C5-DDAA-44E5-B195-DA720766185C}"/>
    <dgm:cxn modelId="{16390178-151B-49CC-BBDC-B7AC5CDF575E}" type="presOf" srcId="{A79A7E52-7E8F-493B-A57A-76C305BC5393}" destId="{F8721809-4844-4A27-8CB2-118C5928C588}" srcOrd="0" destOrd="0" presId="urn:microsoft.com/office/officeart/2005/8/layout/cycle6"/>
    <dgm:cxn modelId="{9CF1C015-0D01-4928-8C77-323E7AFA8198}" type="presOf" srcId="{0C218EF4-FAF0-4A57-9A5A-62DEDD691F27}" destId="{CD562584-4275-425C-AAD0-CA5A27A58A0D}" srcOrd="0" destOrd="0" presId="urn:microsoft.com/office/officeart/2005/8/layout/cycle6"/>
    <dgm:cxn modelId="{1BE02ED6-882E-4CEF-8B8E-B6011BC13CA4}" srcId="{431B96D7-CCD0-4805-B5AA-8E4665C53348}" destId="{C09BFB29-272C-4651-9249-D52351689BE4}" srcOrd="8" destOrd="0" parTransId="{868EEBC7-1DD2-4E5F-81A8-36A4898E3E6C}" sibTransId="{49B0E328-102E-4358-8861-E58C00A0CBD5}"/>
    <dgm:cxn modelId="{71F4FF46-6A68-439C-8DBC-5555F6328CE0}" type="presOf" srcId="{586FFEA3-ED14-4BA5-9979-C49334536824}" destId="{F5CD9455-44C9-4203-90DE-AD19658AD595}" srcOrd="0" destOrd="0" presId="urn:microsoft.com/office/officeart/2005/8/layout/cycle6"/>
    <dgm:cxn modelId="{33D7C80D-927D-4F57-AEAD-5390BEAF4DAA}" srcId="{431B96D7-CCD0-4805-B5AA-8E4665C53348}" destId="{434E5838-CD30-4831-BB91-DDA24C572136}" srcOrd="4" destOrd="0" parTransId="{4079E811-2D04-44B8-ADF8-25150602008C}" sibTransId="{765F6EE8-AEEB-4D69-B7AD-0996E8186CF7}"/>
    <dgm:cxn modelId="{4DF48BAB-1A55-47A1-A0C0-3DDEF4775809}" type="presOf" srcId="{8BC5B826-5C65-4B38-940E-40A51960B61A}" destId="{10137013-1B08-4F43-908D-BD9980E1CF2D}" srcOrd="0" destOrd="0" presId="urn:microsoft.com/office/officeart/2005/8/layout/cycle6"/>
    <dgm:cxn modelId="{335780CF-CD65-4A71-8FDA-9C9EB7256C3B}" srcId="{431B96D7-CCD0-4805-B5AA-8E4665C53348}" destId="{A79A7E52-7E8F-493B-A57A-76C305BC5393}" srcOrd="9" destOrd="0" parTransId="{5EC0ADB2-8916-4761-BFDF-D8C6626AC239}" sibTransId="{AE341C33-6AF0-4CF3-B4E3-E86D95F85ABF}"/>
    <dgm:cxn modelId="{18696951-0793-4300-B155-2E507D478BCF}" type="presParOf" srcId="{509C7895-46FE-414E-A6A9-372DEC911A83}" destId="{10137013-1B08-4F43-908D-BD9980E1CF2D}" srcOrd="0" destOrd="0" presId="urn:microsoft.com/office/officeart/2005/8/layout/cycle6"/>
    <dgm:cxn modelId="{0F6D941D-7C55-46B4-AFFE-38F7A4AF49CC}" type="presParOf" srcId="{509C7895-46FE-414E-A6A9-372DEC911A83}" destId="{C41771B7-7C4E-4AF7-BC8A-9F3AE3144E81}" srcOrd="1" destOrd="0" presId="urn:microsoft.com/office/officeart/2005/8/layout/cycle6"/>
    <dgm:cxn modelId="{13408E5E-1972-4DB6-8FFB-172D393795D8}" type="presParOf" srcId="{509C7895-46FE-414E-A6A9-372DEC911A83}" destId="{F702DF4F-45D4-44C6-992F-A6DBE17E1A3C}" srcOrd="2" destOrd="0" presId="urn:microsoft.com/office/officeart/2005/8/layout/cycle6"/>
    <dgm:cxn modelId="{16CA8649-1857-4C58-8104-D32296638381}" type="presParOf" srcId="{509C7895-46FE-414E-A6A9-372DEC911A83}" destId="{74FCC3BC-FD6F-4416-9F8A-D89E215894E5}" srcOrd="3" destOrd="0" presId="urn:microsoft.com/office/officeart/2005/8/layout/cycle6"/>
    <dgm:cxn modelId="{35BD8FA1-FD76-4B25-B6AC-A6E1BAC10F89}" type="presParOf" srcId="{509C7895-46FE-414E-A6A9-372DEC911A83}" destId="{BDB4AD9C-184E-484C-A47C-8962BEBC0F7F}" srcOrd="4" destOrd="0" presId="urn:microsoft.com/office/officeart/2005/8/layout/cycle6"/>
    <dgm:cxn modelId="{83EF2D42-2601-4C65-80C2-E967665AEA9B}" type="presParOf" srcId="{509C7895-46FE-414E-A6A9-372DEC911A83}" destId="{29444D40-9604-4623-A544-B32974026B62}" srcOrd="5" destOrd="0" presId="urn:microsoft.com/office/officeart/2005/8/layout/cycle6"/>
    <dgm:cxn modelId="{CE460FE5-00BF-48FD-A255-4FA2587C2C9C}" type="presParOf" srcId="{509C7895-46FE-414E-A6A9-372DEC911A83}" destId="{151CF135-3529-45F7-B5C8-FEDC83FD8A06}" srcOrd="6" destOrd="0" presId="urn:microsoft.com/office/officeart/2005/8/layout/cycle6"/>
    <dgm:cxn modelId="{B9E0C52E-356C-4D1C-9A19-29DCCB6CA6CE}" type="presParOf" srcId="{509C7895-46FE-414E-A6A9-372DEC911A83}" destId="{E2C7B6E9-57AA-449E-A617-E9C92A660FB3}" srcOrd="7" destOrd="0" presId="urn:microsoft.com/office/officeart/2005/8/layout/cycle6"/>
    <dgm:cxn modelId="{4F1645CF-2589-42DD-B8F7-B5C9E8F3A184}" type="presParOf" srcId="{509C7895-46FE-414E-A6A9-372DEC911A83}" destId="{4CBD81F5-25AA-4643-A9ED-F0473A39C72C}" srcOrd="8" destOrd="0" presId="urn:microsoft.com/office/officeart/2005/8/layout/cycle6"/>
    <dgm:cxn modelId="{FC9F08B1-4797-4711-9476-553E65744F9D}" type="presParOf" srcId="{509C7895-46FE-414E-A6A9-372DEC911A83}" destId="{ED4ECC4B-A5EF-4FCC-9A5D-17AAAF104BDB}" srcOrd="9" destOrd="0" presId="urn:microsoft.com/office/officeart/2005/8/layout/cycle6"/>
    <dgm:cxn modelId="{5B5AAFD3-07C7-4B73-8927-9802C1D11017}" type="presParOf" srcId="{509C7895-46FE-414E-A6A9-372DEC911A83}" destId="{A1CAE8C5-8927-4300-8E59-155A09DF5D78}" srcOrd="10" destOrd="0" presId="urn:microsoft.com/office/officeart/2005/8/layout/cycle6"/>
    <dgm:cxn modelId="{2F9DE23C-5AB8-41A6-B696-5D2208E8C966}" type="presParOf" srcId="{509C7895-46FE-414E-A6A9-372DEC911A83}" destId="{9B031E87-AC85-44B7-BB7C-EEC182E3B5F8}" srcOrd="11" destOrd="0" presId="urn:microsoft.com/office/officeart/2005/8/layout/cycle6"/>
    <dgm:cxn modelId="{B6ECDAF0-F65C-4D51-83A9-1CCB852B3692}" type="presParOf" srcId="{509C7895-46FE-414E-A6A9-372DEC911A83}" destId="{58A57215-5939-4E88-B90E-E53EAD6A6BF5}" srcOrd="12" destOrd="0" presId="urn:microsoft.com/office/officeart/2005/8/layout/cycle6"/>
    <dgm:cxn modelId="{BE102C28-429C-4B90-86C2-9E9AAC61DAA6}" type="presParOf" srcId="{509C7895-46FE-414E-A6A9-372DEC911A83}" destId="{CD78688E-B937-408A-9BA7-0C239379C249}" srcOrd="13" destOrd="0" presId="urn:microsoft.com/office/officeart/2005/8/layout/cycle6"/>
    <dgm:cxn modelId="{3921B1C7-B490-47B4-AA97-D776D16C203E}" type="presParOf" srcId="{509C7895-46FE-414E-A6A9-372DEC911A83}" destId="{B7AB0225-4AE4-4F99-AA35-6891A1531768}" srcOrd="14" destOrd="0" presId="urn:microsoft.com/office/officeart/2005/8/layout/cycle6"/>
    <dgm:cxn modelId="{346E5209-9A73-49B9-8404-5E928C9591FC}" type="presParOf" srcId="{509C7895-46FE-414E-A6A9-372DEC911A83}" destId="{C8DF3465-EEFE-4315-97C3-E8EDBB968355}" srcOrd="15" destOrd="0" presId="urn:microsoft.com/office/officeart/2005/8/layout/cycle6"/>
    <dgm:cxn modelId="{9EC443E8-07D6-4604-9C82-B0EA682F0B2E}" type="presParOf" srcId="{509C7895-46FE-414E-A6A9-372DEC911A83}" destId="{1A6A6DEC-C5ED-43A2-AF97-A1700D5572AB}" srcOrd="16" destOrd="0" presId="urn:microsoft.com/office/officeart/2005/8/layout/cycle6"/>
    <dgm:cxn modelId="{89C8CE87-2674-438C-9F80-7933B0EA54FB}" type="presParOf" srcId="{509C7895-46FE-414E-A6A9-372DEC911A83}" destId="{F5CD9455-44C9-4203-90DE-AD19658AD595}" srcOrd="17" destOrd="0" presId="urn:microsoft.com/office/officeart/2005/8/layout/cycle6"/>
    <dgm:cxn modelId="{C3CACD9A-5DC6-4587-818A-5E43971B94BF}" type="presParOf" srcId="{509C7895-46FE-414E-A6A9-372DEC911A83}" destId="{CD562584-4275-425C-AAD0-CA5A27A58A0D}" srcOrd="18" destOrd="0" presId="urn:microsoft.com/office/officeart/2005/8/layout/cycle6"/>
    <dgm:cxn modelId="{758A1424-935E-4415-BE0F-1CFDF8A0C60A}" type="presParOf" srcId="{509C7895-46FE-414E-A6A9-372DEC911A83}" destId="{E05EEC22-8602-400D-A3AA-2FD1933BE95D}" srcOrd="19" destOrd="0" presId="urn:microsoft.com/office/officeart/2005/8/layout/cycle6"/>
    <dgm:cxn modelId="{9825D3F7-6655-4783-9F72-81645096EF87}" type="presParOf" srcId="{509C7895-46FE-414E-A6A9-372DEC911A83}" destId="{5053E953-FB6C-4E9A-BDE0-9407E5ED9F63}" srcOrd="20" destOrd="0" presId="urn:microsoft.com/office/officeart/2005/8/layout/cycle6"/>
    <dgm:cxn modelId="{BE9D6B9A-B44B-48EE-A37D-311EA0660D3C}" type="presParOf" srcId="{509C7895-46FE-414E-A6A9-372DEC911A83}" destId="{A2FD3DDF-A254-49DC-A786-42701A549F34}" srcOrd="21" destOrd="0" presId="urn:microsoft.com/office/officeart/2005/8/layout/cycle6"/>
    <dgm:cxn modelId="{7582AFA3-A27F-4291-B846-8FB2DCC43324}" type="presParOf" srcId="{509C7895-46FE-414E-A6A9-372DEC911A83}" destId="{C4759274-FD9A-4173-99A8-D7AAC288BF70}" srcOrd="22" destOrd="0" presId="urn:microsoft.com/office/officeart/2005/8/layout/cycle6"/>
    <dgm:cxn modelId="{6A616D54-F851-4205-BADE-5F0A6572C8B1}" type="presParOf" srcId="{509C7895-46FE-414E-A6A9-372DEC911A83}" destId="{9790126C-992D-4324-823F-ED1B9A44FB42}" srcOrd="23" destOrd="0" presId="urn:microsoft.com/office/officeart/2005/8/layout/cycle6"/>
    <dgm:cxn modelId="{04B030EE-760B-4AD1-B8AB-3C8274351D59}" type="presParOf" srcId="{509C7895-46FE-414E-A6A9-372DEC911A83}" destId="{DEA9C432-128B-4951-86F5-FB505D4EE859}" srcOrd="24" destOrd="0" presId="urn:microsoft.com/office/officeart/2005/8/layout/cycle6"/>
    <dgm:cxn modelId="{3A8DFC16-1F13-4DCC-B90A-62A5B5BB02DD}" type="presParOf" srcId="{509C7895-46FE-414E-A6A9-372DEC911A83}" destId="{FEE50F77-6D27-498E-A9D6-578E4659C48C}" srcOrd="25" destOrd="0" presId="urn:microsoft.com/office/officeart/2005/8/layout/cycle6"/>
    <dgm:cxn modelId="{F7DDB945-0E3D-476D-823C-E2DBA8E4D85B}" type="presParOf" srcId="{509C7895-46FE-414E-A6A9-372DEC911A83}" destId="{FCBEBC1B-9005-4B08-ACD9-A8D2A54AE2F6}" srcOrd="26" destOrd="0" presId="urn:microsoft.com/office/officeart/2005/8/layout/cycle6"/>
    <dgm:cxn modelId="{9DDFB834-B6D5-481E-9290-4EDF26C3176D}" type="presParOf" srcId="{509C7895-46FE-414E-A6A9-372DEC911A83}" destId="{F8721809-4844-4A27-8CB2-118C5928C588}" srcOrd="27" destOrd="0" presId="urn:microsoft.com/office/officeart/2005/8/layout/cycle6"/>
    <dgm:cxn modelId="{3581D37E-B0A0-4F2B-8FA4-95CBB3A856F0}" type="presParOf" srcId="{509C7895-46FE-414E-A6A9-372DEC911A83}" destId="{47481386-D5A3-46D8-BA31-252AA6CC0061}" srcOrd="28" destOrd="0" presId="urn:microsoft.com/office/officeart/2005/8/layout/cycle6"/>
    <dgm:cxn modelId="{7A41CC64-67FD-475A-9989-FCCD227615D9}" type="presParOf" srcId="{509C7895-46FE-414E-A6A9-372DEC911A83}" destId="{600D7A6B-1BF5-47C6-9FFE-716CD96D5D55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A1467-DF40-41F2-9A70-055D9ACAC60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B1E43F8-03B4-4992-909F-5C73E8484411}">
      <dgm:prSet phldrT="[Text]" custT="1"/>
      <dgm:spPr>
        <a:solidFill>
          <a:schemeClr val="accent4">
            <a:lumMod val="60000"/>
            <a:lumOff val="40000"/>
            <a:alpha val="85000"/>
          </a:schemeClr>
        </a:solidFill>
      </dgm:spPr>
      <dgm:t>
        <a:bodyPr/>
        <a:lstStyle/>
        <a:p>
          <a:pPr algn="l"/>
          <a:endParaRPr lang="en-US" sz="1600" dirty="0"/>
        </a:p>
      </dgm:t>
    </dgm:pt>
    <dgm:pt modelId="{2D74E1B3-540C-4C83-9331-45B5E01D34DD}" type="parTrans" cxnId="{94C30E79-9A8F-4C0E-A85F-1E03577318F9}">
      <dgm:prSet/>
      <dgm:spPr/>
      <dgm:t>
        <a:bodyPr/>
        <a:lstStyle/>
        <a:p>
          <a:endParaRPr lang="en-US"/>
        </a:p>
      </dgm:t>
    </dgm:pt>
    <dgm:pt modelId="{D8BB17FD-8F39-4B22-A24D-982E19404B84}" type="sibTrans" cxnId="{94C30E79-9A8F-4C0E-A85F-1E03577318F9}">
      <dgm:prSet/>
      <dgm:spPr/>
      <dgm:t>
        <a:bodyPr/>
        <a:lstStyle/>
        <a:p>
          <a:endParaRPr lang="en-US"/>
        </a:p>
      </dgm:t>
    </dgm:pt>
    <dgm:pt modelId="{392ED033-6159-411A-B2CB-A9FD242187A4}">
      <dgm:prSet phldrT="[Text]" custT="1"/>
      <dgm:spPr>
        <a:solidFill>
          <a:schemeClr val="accent5">
            <a:lumMod val="60000"/>
            <a:lumOff val="40000"/>
            <a:alpha val="28000"/>
          </a:schemeClr>
        </a:solidFill>
      </dgm:spPr>
      <dgm:t>
        <a:bodyPr/>
        <a:lstStyle/>
        <a:p>
          <a:pPr algn="r"/>
          <a:endParaRPr lang="en-US" sz="2000" dirty="0"/>
        </a:p>
      </dgm:t>
    </dgm:pt>
    <dgm:pt modelId="{D076201D-4887-4B1F-BDED-80CFAA80C179}" type="parTrans" cxnId="{8D53A5DD-D273-476B-B29E-6C121B7FB322}">
      <dgm:prSet/>
      <dgm:spPr/>
      <dgm:t>
        <a:bodyPr/>
        <a:lstStyle/>
        <a:p>
          <a:endParaRPr lang="en-US"/>
        </a:p>
      </dgm:t>
    </dgm:pt>
    <dgm:pt modelId="{4E3FDB25-A24F-4150-9709-AAAF425679DE}" type="sibTrans" cxnId="{8D53A5DD-D273-476B-B29E-6C121B7FB322}">
      <dgm:prSet/>
      <dgm:spPr/>
      <dgm:t>
        <a:bodyPr/>
        <a:lstStyle/>
        <a:p>
          <a:endParaRPr lang="en-US"/>
        </a:p>
      </dgm:t>
    </dgm:pt>
    <dgm:pt modelId="{ACCB820D-D340-4B4F-8497-53B1D6F39F84}" type="pres">
      <dgm:prSet presAssocID="{BB6A1467-DF40-41F2-9A70-055D9ACAC60E}" presName="compositeShape" presStyleCnt="0">
        <dgm:presLayoutVars>
          <dgm:chMax val="7"/>
          <dgm:dir/>
          <dgm:resizeHandles val="exact"/>
        </dgm:presLayoutVars>
      </dgm:prSet>
      <dgm:spPr/>
    </dgm:pt>
    <dgm:pt modelId="{53C9CF8D-672B-49DF-82A3-D422F5C110AA}" type="pres">
      <dgm:prSet presAssocID="{BB1E43F8-03B4-4992-909F-5C73E8484411}" presName="circ1" presStyleLbl="vennNode1" presStyleIdx="0" presStyleCnt="2" custScaleX="61581" custScaleY="63152" custLinFactNeighborX="3018" custLinFactNeighborY="2020"/>
      <dgm:spPr/>
      <dgm:t>
        <a:bodyPr/>
        <a:lstStyle/>
        <a:p>
          <a:endParaRPr lang="en-US"/>
        </a:p>
      </dgm:t>
    </dgm:pt>
    <dgm:pt modelId="{AE47FF61-6A62-4BBA-A257-C7409E8FD1DC}" type="pres">
      <dgm:prSet presAssocID="{BB1E43F8-03B4-4992-909F-5C73E84844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984C-58FE-4B68-98F4-B06F31261CCC}" type="pres">
      <dgm:prSet presAssocID="{392ED033-6159-411A-B2CB-A9FD242187A4}" presName="circ2" presStyleLbl="vennNode1" presStyleIdx="1" presStyleCnt="2" custScaleX="100496" custScaleY="93260" custLinFactNeighborX="1582" custLinFactNeighborY="315"/>
      <dgm:spPr/>
      <dgm:t>
        <a:bodyPr/>
        <a:lstStyle/>
        <a:p>
          <a:endParaRPr lang="en-US"/>
        </a:p>
      </dgm:t>
    </dgm:pt>
    <dgm:pt modelId="{E452658D-2341-4C61-AAE9-96433001D3B2}" type="pres">
      <dgm:prSet presAssocID="{392ED033-6159-411A-B2CB-A9FD242187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9ADC26-D5B4-47CB-AD40-277AD80A4FCB}" type="presOf" srcId="{392ED033-6159-411A-B2CB-A9FD242187A4}" destId="{3C6C984C-58FE-4B68-98F4-B06F31261CCC}" srcOrd="0" destOrd="0" presId="urn:microsoft.com/office/officeart/2005/8/layout/venn1"/>
    <dgm:cxn modelId="{94C30E79-9A8F-4C0E-A85F-1E03577318F9}" srcId="{BB6A1467-DF40-41F2-9A70-055D9ACAC60E}" destId="{BB1E43F8-03B4-4992-909F-5C73E8484411}" srcOrd="0" destOrd="0" parTransId="{2D74E1B3-540C-4C83-9331-45B5E01D34DD}" sibTransId="{D8BB17FD-8F39-4B22-A24D-982E19404B84}"/>
    <dgm:cxn modelId="{405F936B-5D83-4738-8CE0-1B0D6F394E92}" type="presOf" srcId="{392ED033-6159-411A-B2CB-A9FD242187A4}" destId="{E452658D-2341-4C61-AAE9-96433001D3B2}" srcOrd="1" destOrd="0" presId="urn:microsoft.com/office/officeart/2005/8/layout/venn1"/>
    <dgm:cxn modelId="{8D53A5DD-D273-476B-B29E-6C121B7FB322}" srcId="{BB6A1467-DF40-41F2-9A70-055D9ACAC60E}" destId="{392ED033-6159-411A-B2CB-A9FD242187A4}" srcOrd="1" destOrd="0" parTransId="{D076201D-4887-4B1F-BDED-80CFAA80C179}" sibTransId="{4E3FDB25-A24F-4150-9709-AAAF425679DE}"/>
    <dgm:cxn modelId="{406A0612-10D7-4D48-B34F-42E41042AE94}" type="presOf" srcId="{BB1E43F8-03B4-4992-909F-5C73E8484411}" destId="{53C9CF8D-672B-49DF-82A3-D422F5C110AA}" srcOrd="0" destOrd="0" presId="urn:microsoft.com/office/officeart/2005/8/layout/venn1"/>
    <dgm:cxn modelId="{25F41A07-650A-41C0-AF7C-70CAEBA47561}" type="presOf" srcId="{BB6A1467-DF40-41F2-9A70-055D9ACAC60E}" destId="{ACCB820D-D340-4B4F-8497-53B1D6F39F84}" srcOrd="0" destOrd="0" presId="urn:microsoft.com/office/officeart/2005/8/layout/venn1"/>
    <dgm:cxn modelId="{A343D92D-77B8-419B-BB37-83955749C48A}" type="presOf" srcId="{BB1E43F8-03B4-4992-909F-5C73E8484411}" destId="{AE47FF61-6A62-4BBA-A257-C7409E8FD1DC}" srcOrd="1" destOrd="0" presId="urn:microsoft.com/office/officeart/2005/8/layout/venn1"/>
    <dgm:cxn modelId="{509E60F2-6390-435D-8648-CC641F25B600}" type="presParOf" srcId="{ACCB820D-D340-4B4F-8497-53B1D6F39F84}" destId="{53C9CF8D-672B-49DF-82A3-D422F5C110AA}" srcOrd="0" destOrd="0" presId="urn:microsoft.com/office/officeart/2005/8/layout/venn1"/>
    <dgm:cxn modelId="{9598EC7E-F570-48EA-B229-0A0FB54119E9}" type="presParOf" srcId="{ACCB820D-D340-4B4F-8497-53B1D6F39F84}" destId="{AE47FF61-6A62-4BBA-A257-C7409E8FD1DC}" srcOrd="1" destOrd="0" presId="urn:microsoft.com/office/officeart/2005/8/layout/venn1"/>
    <dgm:cxn modelId="{010C9716-3E36-4423-8571-078C9F4B1367}" type="presParOf" srcId="{ACCB820D-D340-4B4F-8497-53B1D6F39F84}" destId="{3C6C984C-58FE-4B68-98F4-B06F31261CCC}" srcOrd="2" destOrd="0" presId="urn:microsoft.com/office/officeart/2005/8/layout/venn1"/>
    <dgm:cxn modelId="{30120652-A8A9-477E-B236-4A4F8FF44241}" type="presParOf" srcId="{ACCB820D-D340-4B4F-8497-53B1D6F39F84}" destId="{E452658D-2341-4C61-AAE9-96433001D3B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A1467-DF40-41F2-9A70-055D9ACAC60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B1E43F8-03B4-4992-909F-5C73E8484411}">
      <dgm:prSet phldrT="[Text]" custT="1"/>
      <dgm:spPr>
        <a:solidFill>
          <a:schemeClr val="accent4">
            <a:lumMod val="60000"/>
            <a:lumOff val="40000"/>
            <a:alpha val="85000"/>
          </a:schemeClr>
        </a:solidFill>
      </dgm:spPr>
      <dgm:t>
        <a:bodyPr/>
        <a:lstStyle/>
        <a:p>
          <a:pPr algn="l"/>
          <a:r>
            <a:rPr lang="en-US" sz="2800" dirty="0" smtClean="0"/>
            <a:t>Claims</a:t>
          </a:r>
        </a:p>
        <a:p>
          <a:pPr algn="l"/>
          <a:r>
            <a:rPr lang="en-US" sz="2000" dirty="0" smtClean="0"/>
            <a:t>(66.6%)</a:t>
          </a:r>
          <a:endParaRPr lang="en-US" sz="2000" dirty="0"/>
        </a:p>
      </dgm:t>
    </dgm:pt>
    <dgm:pt modelId="{2D74E1B3-540C-4C83-9331-45B5E01D34DD}" type="parTrans" cxnId="{94C30E79-9A8F-4C0E-A85F-1E03577318F9}">
      <dgm:prSet/>
      <dgm:spPr/>
      <dgm:t>
        <a:bodyPr/>
        <a:lstStyle/>
        <a:p>
          <a:endParaRPr lang="en-US"/>
        </a:p>
      </dgm:t>
    </dgm:pt>
    <dgm:pt modelId="{D8BB17FD-8F39-4B22-A24D-982E19404B84}" type="sibTrans" cxnId="{94C30E79-9A8F-4C0E-A85F-1E03577318F9}">
      <dgm:prSet/>
      <dgm:spPr/>
      <dgm:t>
        <a:bodyPr/>
        <a:lstStyle/>
        <a:p>
          <a:endParaRPr lang="en-US"/>
        </a:p>
      </dgm:t>
    </dgm:pt>
    <dgm:pt modelId="{392ED033-6159-411A-B2CB-A9FD242187A4}">
      <dgm:prSet phldrT="[Text]" custT="1"/>
      <dgm:spPr>
        <a:solidFill>
          <a:schemeClr val="accent5">
            <a:lumMod val="60000"/>
            <a:lumOff val="40000"/>
            <a:alpha val="28000"/>
          </a:schemeClr>
        </a:solidFill>
      </dgm:spPr>
      <dgm:t>
        <a:bodyPr/>
        <a:lstStyle/>
        <a:p>
          <a:pPr algn="r"/>
          <a:r>
            <a:rPr lang="en-US" sz="2800" dirty="0" smtClean="0"/>
            <a:t>HRA</a:t>
          </a:r>
        </a:p>
        <a:p>
          <a:pPr algn="r"/>
          <a:r>
            <a:rPr lang="en-US" sz="2000" dirty="0" smtClean="0"/>
            <a:t>     (33.3%)</a:t>
          </a:r>
          <a:endParaRPr lang="en-US" sz="2000" dirty="0"/>
        </a:p>
      </dgm:t>
    </dgm:pt>
    <dgm:pt modelId="{D076201D-4887-4B1F-BDED-80CFAA80C179}" type="parTrans" cxnId="{8D53A5DD-D273-476B-B29E-6C121B7FB322}">
      <dgm:prSet/>
      <dgm:spPr/>
      <dgm:t>
        <a:bodyPr/>
        <a:lstStyle/>
        <a:p>
          <a:endParaRPr lang="en-US"/>
        </a:p>
      </dgm:t>
    </dgm:pt>
    <dgm:pt modelId="{4E3FDB25-A24F-4150-9709-AAAF425679DE}" type="sibTrans" cxnId="{8D53A5DD-D273-476B-B29E-6C121B7FB322}">
      <dgm:prSet/>
      <dgm:spPr/>
      <dgm:t>
        <a:bodyPr/>
        <a:lstStyle/>
        <a:p>
          <a:endParaRPr lang="en-US"/>
        </a:p>
      </dgm:t>
    </dgm:pt>
    <dgm:pt modelId="{ACCB820D-D340-4B4F-8497-53B1D6F39F84}" type="pres">
      <dgm:prSet presAssocID="{BB6A1467-DF40-41F2-9A70-055D9ACAC60E}" presName="compositeShape" presStyleCnt="0">
        <dgm:presLayoutVars>
          <dgm:chMax val="7"/>
          <dgm:dir/>
          <dgm:resizeHandles val="exact"/>
        </dgm:presLayoutVars>
      </dgm:prSet>
      <dgm:spPr/>
    </dgm:pt>
    <dgm:pt modelId="{53C9CF8D-672B-49DF-82A3-D422F5C110AA}" type="pres">
      <dgm:prSet presAssocID="{BB1E43F8-03B4-4992-909F-5C73E8484411}" presName="circ1" presStyleLbl="vennNode1" presStyleIdx="0" presStyleCnt="2" custScaleX="111927" custScaleY="116419"/>
      <dgm:spPr/>
      <dgm:t>
        <a:bodyPr/>
        <a:lstStyle/>
        <a:p>
          <a:endParaRPr lang="en-US"/>
        </a:p>
      </dgm:t>
    </dgm:pt>
    <dgm:pt modelId="{AE47FF61-6A62-4BBA-A257-C7409E8FD1DC}" type="pres">
      <dgm:prSet presAssocID="{BB1E43F8-03B4-4992-909F-5C73E84844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C984C-58FE-4B68-98F4-B06F31261CCC}" type="pres">
      <dgm:prSet presAssocID="{392ED033-6159-411A-B2CB-A9FD242187A4}" presName="circ2" presStyleLbl="vennNode1" presStyleIdx="1" presStyleCnt="2" custScaleX="65541" custScaleY="62162" custLinFactNeighborX="-33558" custLinFactNeighborY="1802"/>
      <dgm:spPr/>
      <dgm:t>
        <a:bodyPr/>
        <a:lstStyle/>
        <a:p>
          <a:endParaRPr lang="en-US"/>
        </a:p>
      </dgm:t>
    </dgm:pt>
    <dgm:pt modelId="{E452658D-2341-4C61-AAE9-96433001D3B2}" type="pres">
      <dgm:prSet presAssocID="{392ED033-6159-411A-B2CB-A9FD242187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29914-27F8-46F0-938A-4A7DD87D5D38}" type="presOf" srcId="{392ED033-6159-411A-B2CB-A9FD242187A4}" destId="{E452658D-2341-4C61-AAE9-96433001D3B2}" srcOrd="1" destOrd="0" presId="urn:microsoft.com/office/officeart/2005/8/layout/venn1"/>
    <dgm:cxn modelId="{94C30E79-9A8F-4C0E-A85F-1E03577318F9}" srcId="{BB6A1467-DF40-41F2-9A70-055D9ACAC60E}" destId="{BB1E43F8-03B4-4992-909F-5C73E8484411}" srcOrd="0" destOrd="0" parTransId="{2D74E1B3-540C-4C83-9331-45B5E01D34DD}" sibTransId="{D8BB17FD-8F39-4B22-A24D-982E19404B84}"/>
    <dgm:cxn modelId="{8D53A5DD-D273-476B-B29E-6C121B7FB322}" srcId="{BB6A1467-DF40-41F2-9A70-055D9ACAC60E}" destId="{392ED033-6159-411A-B2CB-A9FD242187A4}" srcOrd="1" destOrd="0" parTransId="{D076201D-4887-4B1F-BDED-80CFAA80C179}" sibTransId="{4E3FDB25-A24F-4150-9709-AAAF425679DE}"/>
    <dgm:cxn modelId="{33BFE5DE-2517-4054-94C1-BBCF6A94260F}" type="presOf" srcId="{BB1E43F8-03B4-4992-909F-5C73E8484411}" destId="{AE47FF61-6A62-4BBA-A257-C7409E8FD1DC}" srcOrd="1" destOrd="0" presId="urn:microsoft.com/office/officeart/2005/8/layout/venn1"/>
    <dgm:cxn modelId="{5E263AC2-1F67-4232-B04F-39CC5CFBBE1B}" type="presOf" srcId="{BB1E43F8-03B4-4992-909F-5C73E8484411}" destId="{53C9CF8D-672B-49DF-82A3-D422F5C110AA}" srcOrd="0" destOrd="0" presId="urn:microsoft.com/office/officeart/2005/8/layout/venn1"/>
    <dgm:cxn modelId="{5CFB9274-CAFD-4023-92B1-1B87371F189D}" type="presOf" srcId="{392ED033-6159-411A-B2CB-A9FD242187A4}" destId="{3C6C984C-58FE-4B68-98F4-B06F31261CCC}" srcOrd="0" destOrd="0" presId="urn:microsoft.com/office/officeart/2005/8/layout/venn1"/>
    <dgm:cxn modelId="{67F44CD5-EFBB-4DCF-8A4F-52BE1FD8CE46}" type="presOf" srcId="{BB6A1467-DF40-41F2-9A70-055D9ACAC60E}" destId="{ACCB820D-D340-4B4F-8497-53B1D6F39F84}" srcOrd="0" destOrd="0" presId="urn:microsoft.com/office/officeart/2005/8/layout/venn1"/>
    <dgm:cxn modelId="{9C39622D-2CE4-4AC2-908E-994BAB7F7824}" type="presParOf" srcId="{ACCB820D-D340-4B4F-8497-53B1D6F39F84}" destId="{53C9CF8D-672B-49DF-82A3-D422F5C110AA}" srcOrd="0" destOrd="0" presId="urn:microsoft.com/office/officeart/2005/8/layout/venn1"/>
    <dgm:cxn modelId="{B3242793-1EE2-4F2B-8C47-34A7B731F593}" type="presParOf" srcId="{ACCB820D-D340-4B4F-8497-53B1D6F39F84}" destId="{AE47FF61-6A62-4BBA-A257-C7409E8FD1DC}" srcOrd="1" destOrd="0" presId="urn:microsoft.com/office/officeart/2005/8/layout/venn1"/>
    <dgm:cxn modelId="{F9D0D46F-A3AF-41AC-A19D-63B5D425685C}" type="presParOf" srcId="{ACCB820D-D340-4B4F-8497-53B1D6F39F84}" destId="{3C6C984C-58FE-4B68-98F4-B06F31261CCC}" srcOrd="2" destOrd="0" presId="urn:microsoft.com/office/officeart/2005/8/layout/venn1"/>
    <dgm:cxn modelId="{0D85C435-CEBB-458C-AAE6-C0149F545D77}" type="presParOf" srcId="{ACCB820D-D340-4B4F-8497-53B1D6F39F84}" destId="{E452658D-2341-4C61-AAE9-96433001D3B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137013-1B08-4F43-908D-BD9980E1CF2D}">
      <dsp:nvSpPr>
        <dsp:cNvPr id="0" name=""/>
        <dsp:cNvSpPr/>
      </dsp:nvSpPr>
      <dsp:spPr>
        <a:xfrm>
          <a:off x="4696573" y="2943"/>
          <a:ext cx="958235" cy="622853"/>
        </a:xfrm>
        <a:prstGeom prst="roundRect">
          <a:avLst/>
        </a:prstGeom>
        <a:solidFill>
          <a:srgbClr val="27AA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Medical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4696573" y="2943"/>
        <a:ext cx="958235" cy="622853"/>
      </dsp:txXfrm>
    </dsp:sp>
    <dsp:sp modelId="{F702DF4F-45D4-44C6-992F-A6DBE17E1A3C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3077888" y="45608"/>
              </a:moveTo>
              <a:arcTo wR="2593634" hR="2593634" stAng="16845645" swAng="680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CC3BC-FD6F-4416-9F8A-D89E215894E5}">
      <dsp:nvSpPr>
        <dsp:cNvPr id="0" name=""/>
        <dsp:cNvSpPr/>
      </dsp:nvSpPr>
      <dsp:spPr>
        <a:xfrm>
          <a:off x="6156129" y="498283"/>
          <a:ext cx="1088124" cy="62285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Pharmacy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156129" y="498283"/>
        <a:ext cx="1088124" cy="622853"/>
      </dsp:txXfrm>
    </dsp:sp>
    <dsp:sp modelId="{29444D40-9604-4623-A544-B32974026B62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4479163" y="812701"/>
              </a:moveTo>
              <a:arcTo wR="2593634" hR="2593634" stAng="18998044" swAng="1066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CF135-3529-45F7-B5C8-FEDC83FD8A06}">
      <dsp:nvSpPr>
        <dsp:cNvPr id="0" name=""/>
        <dsp:cNvSpPr/>
      </dsp:nvSpPr>
      <dsp:spPr>
        <a:xfrm>
          <a:off x="7103683" y="1795100"/>
          <a:ext cx="1077402" cy="62285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Disability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103683" y="1795100"/>
        <a:ext cx="1077402" cy="622853"/>
      </dsp:txXfrm>
    </dsp:sp>
    <dsp:sp modelId="{4CBD81F5-25AA-4643-A9ED-F0473A39C72C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5142385" y="2113211"/>
              </a:moveTo>
              <a:arcTo wR="2593634" hR="2593634" stAng="20959523" swAng="12809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ECC4B-A5EF-4FCC-9A5D-17AAAF104BDB}">
      <dsp:nvSpPr>
        <dsp:cNvPr id="0" name=""/>
        <dsp:cNvSpPr/>
      </dsp:nvSpPr>
      <dsp:spPr>
        <a:xfrm>
          <a:off x="7163266" y="3398054"/>
          <a:ext cx="958235" cy="62285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HRA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163266" y="3398054"/>
        <a:ext cx="958235" cy="622853"/>
      </dsp:txXfrm>
    </dsp:sp>
    <dsp:sp modelId="{9B031E87-AC85-44B7-BB7C-EEC182E3B5F8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4932844" y="3713917"/>
              </a:moveTo>
              <a:arcTo wR="2593634" hR="2593634" stAng="1535428" swAng="1066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7215-5939-4E88-B90E-E53EAD6A6BF5}">
      <dsp:nvSpPr>
        <dsp:cNvPr id="0" name=""/>
        <dsp:cNvSpPr/>
      </dsp:nvSpPr>
      <dsp:spPr>
        <a:xfrm>
          <a:off x="6221073" y="4694872"/>
          <a:ext cx="958235" cy="622853"/>
        </a:xfrm>
        <a:prstGeom prst="roundRect">
          <a:avLst/>
        </a:prstGeom>
        <a:solidFill>
          <a:srgbClr val="C135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Lab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221073" y="4694872"/>
        <a:ext cx="958235" cy="622853"/>
      </dsp:txXfrm>
    </dsp:sp>
    <dsp:sp modelId="{B7AB0225-4AE4-4F99-AA35-6891A1531768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3634380" y="4969300"/>
              </a:moveTo>
              <a:arcTo wR="2593634" hR="2593634" stAng="3980547" swAng="658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F3465-EEFE-4315-97C3-E8EDBB968355}">
      <dsp:nvSpPr>
        <dsp:cNvPr id="0" name=""/>
        <dsp:cNvSpPr/>
      </dsp:nvSpPr>
      <dsp:spPr>
        <a:xfrm>
          <a:off x="4611434" y="5190212"/>
          <a:ext cx="1128514" cy="622853"/>
        </a:xfrm>
        <a:prstGeom prst="roundRect">
          <a:avLst/>
        </a:prstGeom>
        <a:solidFill>
          <a:srgbClr val="27AA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Biometrics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611434" y="5190212"/>
        <a:ext cx="1128514" cy="622853"/>
      </dsp:txXfrm>
    </dsp:sp>
    <dsp:sp modelId="{F5CD9455-44C9-4203-90DE-AD19658AD595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2024435" y="5124040"/>
              </a:moveTo>
              <a:arcTo wR="2593634" hR="2593634" stAng="6160638" swAng="658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62584-4275-425C-AAD0-CA5A27A58A0D}">
      <dsp:nvSpPr>
        <dsp:cNvPr id="0" name=""/>
        <dsp:cNvSpPr/>
      </dsp:nvSpPr>
      <dsp:spPr>
        <a:xfrm>
          <a:off x="3172073" y="4694872"/>
          <a:ext cx="958235" cy="62285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Absence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172073" y="4694872"/>
        <a:ext cx="958235" cy="622853"/>
      </dsp:txXfrm>
    </dsp:sp>
    <dsp:sp modelId="{5053E953-FB6C-4E9A-BDE0-9407E5ED9F63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708105" y="4374567"/>
              </a:moveTo>
              <a:arcTo wR="2593634" hR="2593634" stAng="8198044" swAng="1066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D3DDF-A254-49DC-A786-42701A549F34}">
      <dsp:nvSpPr>
        <dsp:cNvPr id="0" name=""/>
        <dsp:cNvSpPr/>
      </dsp:nvSpPr>
      <dsp:spPr>
        <a:xfrm>
          <a:off x="2229880" y="3398054"/>
          <a:ext cx="958235" cy="62285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Wellness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229880" y="3398054"/>
        <a:ext cx="958235" cy="622853"/>
      </dsp:txXfrm>
    </dsp:sp>
    <dsp:sp modelId="{9790126C-992D-4324-823F-ED1B9A44FB42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44883" y="3074057"/>
              </a:moveTo>
              <a:arcTo wR="2593634" hR="2593634" stAng="10159523" swAng="12809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9C432-128B-4951-86F5-FB505D4EE859}">
      <dsp:nvSpPr>
        <dsp:cNvPr id="0" name=""/>
        <dsp:cNvSpPr/>
      </dsp:nvSpPr>
      <dsp:spPr>
        <a:xfrm>
          <a:off x="2229880" y="1795100"/>
          <a:ext cx="958235" cy="62285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Incentive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229880" y="1795100"/>
        <a:ext cx="958235" cy="622853"/>
      </dsp:txXfrm>
    </dsp:sp>
    <dsp:sp modelId="{FCBEBC1B-9005-4B08-ACD9-A8D2A54AE2F6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254424" y="1473351"/>
              </a:moveTo>
              <a:arcTo wR="2593634" hR="2593634" stAng="12335428" swAng="1066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1809-4844-4A27-8CB2-118C5928C588}">
      <dsp:nvSpPr>
        <dsp:cNvPr id="0" name=""/>
        <dsp:cNvSpPr/>
      </dsp:nvSpPr>
      <dsp:spPr>
        <a:xfrm>
          <a:off x="3172073" y="498283"/>
          <a:ext cx="958235" cy="622853"/>
        </a:xfrm>
        <a:prstGeom prst="roundRect">
          <a:avLst/>
        </a:prstGeom>
        <a:solidFill>
          <a:srgbClr val="C135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Worker’s Comp.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172073" y="498283"/>
        <a:ext cx="958235" cy="622853"/>
      </dsp:txXfrm>
    </dsp:sp>
    <dsp:sp modelId="{600D7A6B-1BF5-47C6-9FFE-716CD96D5D55}">
      <dsp:nvSpPr>
        <dsp:cNvPr id="0" name=""/>
        <dsp:cNvSpPr/>
      </dsp:nvSpPr>
      <dsp:spPr>
        <a:xfrm>
          <a:off x="2582056" y="314370"/>
          <a:ext cx="5187268" cy="5187268"/>
        </a:xfrm>
        <a:custGeom>
          <a:avLst/>
          <a:gdLst/>
          <a:ahLst/>
          <a:cxnLst/>
          <a:rect l="0" t="0" r="0" b="0"/>
          <a:pathLst>
            <a:path>
              <a:moveTo>
                <a:pt x="1553680" y="217622"/>
              </a:moveTo>
              <a:arcTo wR="2593634" hR="2593634" stAng="14781692" swAng="771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9CF8D-672B-49DF-82A3-D422F5C110AA}">
      <dsp:nvSpPr>
        <dsp:cNvPr id="0" name=""/>
        <dsp:cNvSpPr/>
      </dsp:nvSpPr>
      <dsp:spPr>
        <a:xfrm>
          <a:off x="673773" y="992551"/>
          <a:ext cx="2506622" cy="2570568"/>
        </a:xfrm>
        <a:prstGeom prst="ellipse">
          <a:avLst/>
        </a:prstGeom>
        <a:solidFill>
          <a:schemeClr val="accent4">
            <a:lumMod val="60000"/>
            <a:lumOff val="4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23796" y="1295676"/>
        <a:ext cx="1445259" cy="1964318"/>
      </dsp:txXfrm>
    </dsp:sp>
    <dsp:sp modelId="{3C6C984C-58FE-4B68-98F4-B06F31261CCC}">
      <dsp:nvSpPr>
        <dsp:cNvPr id="0" name=""/>
        <dsp:cNvSpPr/>
      </dsp:nvSpPr>
      <dsp:spPr>
        <a:xfrm>
          <a:off x="2756969" y="310385"/>
          <a:ext cx="4090636" cy="3796099"/>
        </a:xfrm>
        <a:prstGeom prst="ellipse">
          <a:avLst/>
        </a:prstGeom>
        <a:solidFill>
          <a:schemeClr val="accent5">
            <a:lumMod val="60000"/>
            <a:lumOff val="4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17826" y="758027"/>
        <a:ext cx="2358565" cy="29008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9CF8D-672B-49DF-82A3-D422F5C110AA}">
      <dsp:nvSpPr>
        <dsp:cNvPr id="0" name=""/>
        <dsp:cNvSpPr/>
      </dsp:nvSpPr>
      <dsp:spPr>
        <a:xfrm>
          <a:off x="327740" y="62609"/>
          <a:ext cx="3786803" cy="3938780"/>
        </a:xfrm>
        <a:prstGeom prst="ellipse">
          <a:avLst/>
        </a:prstGeom>
        <a:solidFill>
          <a:schemeClr val="accent4">
            <a:lumMod val="60000"/>
            <a:lumOff val="4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Claims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(66.6%)</a:t>
          </a:r>
          <a:endParaRPr lang="en-US" sz="2000" kern="1200" dirty="0"/>
        </a:p>
      </dsp:txBody>
      <dsp:txXfrm>
        <a:off x="856528" y="527076"/>
        <a:ext cx="2183382" cy="3009846"/>
      </dsp:txXfrm>
    </dsp:sp>
    <dsp:sp modelId="{3C6C984C-58FE-4B68-98F4-B06F31261CCC}">
      <dsp:nvSpPr>
        <dsp:cNvPr id="0" name=""/>
        <dsp:cNvSpPr/>
      </dsp:nvSpPr>
      <dsp:spPr>
        <a:xfrm>
          <a:off x="2415463" y="1041409"/>
          <a:ext cx="2217435" cy="2103114"/>
        </a:xfrm>
        <a:prstGeom prst="ellipse">
          <a:avLst/>
        </a:prstGeom>
        <a:solidFill>
          <a:schemeClr val="accent5">
            <a:lumMod val="60000"/>
            <a:lumOff val="4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HRA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 (33.3%)</a:t>
          </a:r>
          <a:endParaRPr lang="en-US" sz="2000" kern="1200" dirty="0"/>
        </a:p>
      </dsp:txBody>
      <dsp:txXfrm>
        <a:off x="3044735" y="1289411"/>
        <a:ext cx="1278521" cy="160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F4D1-E001-49EF-B835-2F4014397A4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943E-64DE-41EE-A002-92AB6E347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commons.wikimedia.org\wiki\Main_Pag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FA3D1-4C22-4C06-B30E-8D8DD7E069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317" y="8684914"/>
            <a:ext cx="2972114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A312EB8F-DFA7-466E-B163-3B0B631B1B3E}" type="slidenum">
              <a:rPr lang="en-US" sz="1200"/>
              <a:pPr algn="r"/>
              <a:t>30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86B7A-929F-4188-97DD-4838825F50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619"/>
            <a:fld id="{9B43D921-133D-453F-B82A-F03680597D82}" type="slidenum">
              <a:rPr lang="en-US" smtClean="0"/>
              <a:pPr defTabSz="898619"/>
              <a:t>47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40004-BB32-4210-B989-CF337D43CF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Costs for employers can only go up and the current strategy is just not working.  There is a smarter way for Employers to reduce costs and improve employee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5C0379-6E38-4BD7-A891-FCDA9DC8CD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508D4-4A3D-4701-9FCE-91F95ED480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B3956B7-29CB-408B-B586-A7A229D2AD1A}" type="datetime1">
              <a:rPr lang="en-US" smtClean="0"/>
              <a:pPr>
                <a:defRPr/>
              </a:pPr>
              <a:t>10/24/2011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BCBSLA Enterprise Analytics &amp; HEDIS Reporting Presentation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- internal BCBSLA use only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3956B7-29CB-408B-B586-A7A229D2AD1A}" type="datetime1">
              <a:rPr lang="en-US" smtClean="0"/>
              <a:pPr>
                <a:defRPr/>
              </a:pPr>
              <a:t>10/24/2011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BCBSLA Enterprise Analytics &amp; HEDIS Reporting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- internal BCBSLA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F86B7A-929F-4188-97DD-4838825F50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Photo: This is a file from the </a:t>
            </a:r>
            <a:r>
              <a:rPr lang="en-US" dirty="0" smtClean="0">
                <a:hlinkClick r:id="rId3" action="ppaction://hlinkfile"/>
              </a:rPr>
              <a:t>Wikimedia Commons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943E-64DE-41EE-A002-92AB6E347F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48E92-7490-4574-A102-561C183660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4247B-D3AB-4030-A3F0-7DE0170E08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86B7A-929F-4188-97DD-4838825F50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H-Covers-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Pap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43434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4203700" cy="1403350"/>
          </a:xfrm>
        </p:spPr>
        <p:txBody>
          <a:bodyPr lIns="182880" tIns="182880" rIns="182880" bIns="182880" anchor="t"/>
          <a:lstStyle>
            <a:lvl1pPr>
              <a:defRPr sz="3000">
                <a:solidFill>
                  <a:srgbClr val="0077A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4152900"/>
            <a:ext cx="4203700" cy="647700"/>
          </a:xfrm>
        </p:spPr>
        <p:txBody>
          <a:bodyPr lIns="182880"/>
          <a:lstStyle>
            <a:lvl1pPr marL="0" indent="0">
              <a:defRPr sz="21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380999" y="2293271"/>
            <a:ext cx="8379883" cy="1288129"/>
            <a:chOff x="380999" y="1219198"/>
            <a:chExt cx="8379883" cy="2484082"/>
          </a:xfrm>
        </p:grpSpPr>
        <p:pic>
          <p:nvPicPr>
            <p:cNvPr id="8" name="Picture 7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244599"/>
              <a:ext cx="8379883" cy="24586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4390" y="1219198"/>
              <a:ext cx="8293100" cy="17351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393745"/>
            <a:ext cx="8240712" cy="1063571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8"/>
          <p:cNvGrpSpPr/>
          <p:nvPr userDrawn="1"/>
        </p:nvGrpSpPr>
        <p:grpSpPr>
          <a:xfrm>
            <a:off x="380999" y="3572011"/>
            <a:ext cx="8379883" cy="1288129"/>
            <a:chOff x="380999" y="1219198"/>
            <a:chExt cx="8379883" cy="2484082"/>
          </a:xfrm>
        </p:grpSpPr>
        <p:pic>
          <p:nvPicPr>
            <p:cNvPr id="19" name="Picture 18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244599"/>
              <a:ext cx="8379883" cy="245868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24390" y="1219198"/>
              <a:ext cx="8293100" cy="1735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446088" y="3672485"/>
            <a:ext cx="8240712" cy="1063571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22" name="Group 8"/>
          <p:cNvGrpSpPr/>
          <p:nvPr userDrawn="1"/>
        </p:nvGrpSpPr>
        <p:grpSpPr>
          <a:xfrm>
            <a:off x="380999" y="4867411"/>
            <a:ext cx="8379883" cy="1288129"/>
            <a:chOff x="380999" y="1219198"/>
            <a:chExt cx="8379883" cy="2484082"/>
          </a:xfrm>
        </p:grpSpPr>
        <p:pic>
          <p:nvPicPr>
            <p:cNvPr id="23" name="Picture 22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244599"/>
              <a:ext cx="8379883" cy="245868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24390" y="1219198"/>
              <a:ext cx="8293100" cy="1735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446088" y="4967885"/>
            <a:ext cx="8240712" cy="1063571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484444" y="1215543"/>
            <a:ext cx="8202356" cy="9180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497562" y="3276600"/>
            <a:ext cx="3944938" cy="2743199"/>
            <a:chOff x="5029200" y="1600200"/>
            <a:chExt cx="2787650" cy="3721100"/>
          </a:xfrm>
        </p:grpSpPr>
        <p:pic>
          <p:nvPicPr>
            <p:cNvPr id="8" name="Picture 7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62" y="3353529"/>
            <a:ext cx="3899139" cy="2513871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7"/>
          <p:cNvGrpSpPr/>
          <p:nvPr userDrawn="1"/>
        </p:nvGrpSpPr>
        <p:grpSpPr>
          <a:xfrm>
            <a:off x="4764761" y="3276601"/>
            <a:ext cx="3944938" cy="2743199"/>
            <a:chOff x="5029200" y="1600200"/>
            <a:chExt cx="2787650" cy="3721100"/>
          </a:xfrm>
        </p:grpSpPr>
        <p:pic>
          <p:nvPicPr>
            <p:cNvPr id="13" name="Picture 12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87661" y="3353530"/>
            <a:ext cx="3899139" cy="251387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84444" y="1215543"/>
            <a:ext cx="8202356" cy="1984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74663" y="1676400"/>
            <a:ext cx="3792537" cy="3991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7"/>
          <p:cNvGrpSpPr/>
          <p:nvPr userDrawn="1"/>
        </p:nvGrpSpPr>
        <p:grpSpPr>
          <a:xfrm>
            <a:off x="4598582" y="1676400"/>
            <a:ext cx="4019956" cy="4071874"/>
            <a:chOff x="5029200" y="1600200"/>
            <a:chExt cx="2787650" cy="3721100"/>
          </a:xfrm>
        </p:grpSpPr>
        <p:pic>
          <p:nvPicPr>
            <p:cNvPr id="14" name="Picture 13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648200" y="1838123"/>
            <a:ext cx="3944938" cy="3829433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425045" y="1676400"/>
            <a:ext cx="4019956" cy="4071874"/>
            <a:chOff x="5029200" y="1600200"/>
            <a:chExt cx="2787650" cy="3721100"/>
          </a:xfrm>
        </p:grpSpPr>
        <p:pic>
          <p:nvPicPr>
            <p:cNvPr id="14" name="Picture 13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74663" y="1838123"/>
            <a:ext cx="3944938" cy="3829433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876800" y="1676400"/>
            <a:ext cx="3792537" cy="3991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25"/>
          <p:cNvGrpSpPr/>
          <p:nvPr userDrawn="1"/>
        </p:nvGrpSpPr>
        <p:grpSpPr>
          <a:xfrm>
            <a:off x="473314" y="3505200"/>
            <a:ext cx="2516709" cy="2608731"/>
            <a:chOff x="473315" y="3505200"/>
            <a:chExt cx="1954322" cy="2608731"/>
          </a:xfrm>
        </p:grpSpPr>
        <p:pic>
          <p:nvPicPr>
            <p:cNvPr id="8" name="Picture 7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15" y="3588537"/>
            <a:ext cx="2488045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/>
          </p:nvPr>
        </p:nvSpPr>
        <p:spPr>
          <a:xfrm>
            <a:off x="484444" y="1215543"/>
            <a:ext cx="8202356" cy="1984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6" name="Group 26"/>
          <p:cNvGrpSpPr/>
          <p:nvPr userDrawn="1"/>
        </p:nvGrpSpPr>
        <p:grpSpPr>
          <a:xfrm>
            <a:off x="3276599" y="3505200"/>
            <a:ext cx="2516709" cy="2608731"/>
            <a:chOff x="473315" y="3505200"/>
            <a:chExt cx="1954322" cy="2608731"/>
          </a:xfrm>
        </p:grpSpPr>
        <p:pic>
          <p:nvPicPr>
            <p:cNvPr id="28" name="Picture 27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2"/>
          </p:nvPr>
        </p:nvSpPr>
        <p:spPr>
          <a:xfrm>
            <a:off x="3276600" y="3588537"/>
            <a:ext cx="2488045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30"/>
          <p:cNvGrpSpPr/>
          <p:nvPr userDrawn="1"/>
        </p:nvGrpSpPr>
        <p:grpSpPr>
          <a:xfrm>
            <a:off x="6170091" y="3505200"/>
            <a:ext cx="2516709" cy="2608731"/>
            <a:chOff x="473315" y="3505200"/>
            <a:chExt cx="1954322" cy="2608731"/>
          </a:xfrm>
        </p:grpSpPr>
        <p:pic>
          <p:nvPicPr>
            <p:cNvPr id="32" name="Picture 31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3"/>
          </p:nvPr>
        </p:nvSpPr>
        <p:spPr>
          <a:xfrm>
            <a:off x="6170092" y="3588537"/>
            <a:ext cx="2488045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73315" y="3505200"/>
            <a:ext cx="1954322" cy="2608731"/>
            <a:chOff x="473315" y="3505200"/>
            <a:chExt cx="1954322" cy="2608731"/>
          </a:xfrm>
        </p:grpSpPr>
        <p:pic>
          <p:nvPicPr>
            <p:cNvPr id="8" name="Picture 7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15" y="3588537"/>
            <a:ext cx="1932063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/>
          </p:nvPr>
        </p:nvSpPr>
        <p:spPr>
          <a:xfrm>
            <a:off x="484444" y="1215543"/>
            <a:ext cx="8202356" cy="1984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559703" y="3505200"/>
            <a:ext cx="1954322" cy="2608731"/>
            <a:chOff x="473315" y="3505200"/>
            <a:chExt cx="1954322" cy="2608731"/>
          </a:xfrm>
        </p:grpSpPr>
        <p:pic>
          <p:nvPicPr>
            <p:cNvPr id="28" name="Picture 27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2"/>
          </p:nvPr>
        </p:nvSpPr>
        <p:spPr>
          <a:xfrm>
            <a:off x="2559703" y="3588537"/>
            <a:ext cx="1932063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46091" y="3505200"/>
            <a:ext cx="1954322" cy="2608731"/>
            <a:chOff x="473315" y="3505200"/>
            <a:chExt cx="1954322" cy="2608731"/>
          </a:xfrm>
        </p:grpSpPr>
        <p:pic>
          <p:nvPicPr>
            <p:cNvPr id="32" name="Picture 31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3"/>
          </p:nvPr>
        </p:nvSpPr>
        <p:spPr>
          <a:xfrm>
            <a:off x="4646091" y="3588537"/>
            <a:ext cx="1932063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6732478" y="3505200"/>
            <a:ext cx="1954322" cy="2608731"/>
            <a:chOff x="473315" y="3505200"/>
            <a:chExt cx="1954322" cy="2608731"/>
          </a:xfrm>
        </p:grpSpPr>
        <p:pic>
          <p:nvPicPr>
            <p:cNvPr id="36" name="Picture 35" descr="Paper_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4"/>
          </p:nvPr>
        </p:nvSpPr>
        <p:spPr>
          <a:xfrm>
            <a:off x="6732478" y="3588537"/>
            <a:ext cx="1932063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876300" y="1758950"/>
            <a:ext cx="2319338" cy="1652588"/>
            <a:chOff x="504825" y="1758950"/>
            <a:chExt cx="2319338" cy="1652588"/>
          </a:xfrm>
        </p:grpSpPr>
        <p:pic>
          <p:nvPicPr>
            <p:cNvPr id="6" name="Picture 32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6413" y="1758950"/>
              <a:ext cx="2317750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504825" y="1762125"/>
              <a:ext cx="2314575" cy="889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 userDrawn="1"/>
        </p:nvGrpSpPr>
        <p:grpSpPr bwMode="auto">
          <a:xfrm>
            <a:off x="3409950" y="1762125"/>
            <a:ext cx="2314575" cy="1649413"/>
            <a:chOff x="3343275" y="1762125"/>
            <a:chExt cx="2314575" cy="1649413"/>
          </a:xfrm>
        </p:grpSpPr>
        <p:pic>
          <p:nvPicPr>
            <p:cNvPr id="11" name="Picture 38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4863" y="1763713"/>
              <a:ext cx="2312987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3343275" y="1762125"/>
              <a:ext cx="2314575" cy="889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>
            <a:off x="5991225" y="1766888"/>
            <a:ext cx="2314575" cy="1652587"/>
            <a:chOff x="5619750" y="1766888"/>
            <a:chExt cx="2314575" cy="1652587"/>
          </a:xfrm>
        </p:grpSpPr>
        <p:pic>
          <p:nvPicPr>
            <p:cNvPr id="16" name="Picture 41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21338" y="1771650"/>
              <a:ext cx="2312987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5619750" y="1766888"/>
              <a:ext cx="2314575" cy="889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1"/>
          </p:nvPr>
        </p:nvSpPr>
        <p:spPr>
          <a:xfrm>
            <a:off x="877888" y="1855789"/>
            <a:ext cx="2312987" cy="155575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2"/>
          </p:nvPr>
        </p:nvSpPr>
        <p:spPr>
          <a:xfrm>
            <a:off x="3409950" y="1863725"/>
            <a:ext cx="2312987" cy="155575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3"/>
          </p:nvPr>
        </p:nvSpPr>
        <p:spPr>
          <a:xfrm>
            <a:off x="5992813" y="1855788"/>
            <a:ext cx="2312987" cy="155575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32" name="Group 23"/>
          <p:cNvGrpSpPr>
            <a:grpSpLocks/>
          </p:cNvGrpSpPr>
          <p:nvPr userDrawn="1"/>
        </p:nvGrpSpPr>
        <p:grpSpPr bwMode="auto">
          <a:xfrm>
            <a:off x="2124075" y="3581400"/>
            <a:ext cx="2319338" cy="1652588"/>
            <a:chOff x="504825" y="1758950"/>
            <a:chExt cx="2319338" cy="1652588"/>
          </a:xfrm>
        </p:grpSpPr>
        <p:pic>
          <p:nvPicPr>
            <p:cNvPr id="33" name="Picture 32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6413" y="1758950"/>
              <a:ext cx="2317750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504825" y="1762125"/>
              <a:ext cx="2314575" cy="8890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28"/>
          <p:cNvGrpSpPr>
            <a:grpSpLocks/>
          </p:cNvGrpSpPr>
          <p:nvPr userDrawn="1"/>
        </p:nvGrpSpPr>
        <p:grpSpPr bwMode="auto">
          <a:xfrm>
            <a:off x="4657725" y="3584575"/>
            <a:ext cx="2314575" cy="1649413"/>
            <a:chOff x="3343275" y="1762125"/>
            <a:chExt cx="2314575" cy="1649413"/>
          </a:xfrm>
        </p:grpSpPr>
        <p:pic>
          <p:nvPicPr>
            <p:cNvPr id="36" name="Picture 38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4863" y="1763713"/>
              <a:ext cx="2312987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3343275" y="1762125"/>
              <a:ext cx="2314575" cy="889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4"/>
          </p:nvPr>
        </p:nvSpPr>
        <p:spPr>
          <a:xfrm>
            <a:off x="2125663" y="3678239"/>
            <a:ext cx="2312987" cy="155575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5"/>
          </p:nvPr>
        </p:nvSpPr>
        <p:spPr>
          <a:xfrm>
            <a:off x="4657725" y="3686175"/>
            <a:ext cx="2312987" cy="1555750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4"/>
          <p:cNvGrpSpPr>
            <a:grpSpLocks/>
          </p:cNvGrpSpPr>
          <p:nvPr userDrawn="1"/>
        </p:nvGrpSpPr>
        <p:grpSpPr bwMode="auto">
          <a:xfrm>
            <a:off x="595313" y="2057400"/>
            <a:ext cx="1822450" cy="3402013"/>
            <a:chOff x="275" y="1030"/>
            <a:chExt cx="1148" cy="2143"/>
          </a:xfrm>
        </p:grpSpPr>
        <p:pic>
          <p:nvPicPr>
            <p:cNvPr id="6" name="Picture 16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" y="1034"/>
              <a:ext cx="114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276" y="1030"/>
              <a:ext cx="1144" cy="6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595314" y="2162175"/>
            <a:ext cx="1817688" cy="290830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31" name="Group 24"/>
          <p:cNvGrpSpPr>
            <a:grpSpLocks/>
          </p:cNvGrpSpPr>
          <p:nvPr userDrawn="1"/>
        </p:nvGrpSpPr>
        <p:grpSpPr bwMode="auto">
          <a:xfrm>
            <a:off x="2139950" y="2354262"/>
            <a:ext cx="1822450" cy="3402013"/>
            <a:chOff x="275" y="1030"/>
            <a:chExt cx="1148" cy="2143"/>
          </a:xfrm>
        </p:grpSpPr>
        <p:pic>
          <p:nvPicPr>
            <p:cNvPr id="32" name="Picture 16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" y="1034"/>
              <a:ext cx="114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6" y="1030"/>
              <a:ext cx="1144" cy="66"/>
            </a:xfrm>
            <a:prstGeom prst="rect">
              <a:avLst/>
            </a:prstGeom>
            <a:solidFill>
              <a:srgbClr val="0077A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2"/>
          </p:nvPr>
        </p:nvSpPr>
        <p:spPr>
          <a:xfrm>
            <a:off x="2139951" y="2459037"/>
            <a:ext cx="1817688" cy="290830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35" name="Group 24"/>
          <p:cNvGrpSpPr>
            <a:grpSpLocks/>
          </p:cNvGrpSpPr>
          <p:nvPr userDrawn="1"/>
        </p:nvGrpSpPr>
        <p:grpSpPr bwMode="auto">
          <a:xfrm>
            <a:off x="3740150" y="2598738"/>
            <a:ext cx="1822450" cy="3402013"/>
            <a:chOff x="275" y="1030"/>
            <a:chExt cx="1148" cy="2143"/>
          </a:xfrm>
        </p:grpSpPr>
        <p:pic>
          <p:nvPicPr>
            <p:cNvPr id="36" name="Picture 16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" y="1034"/>
              <a:ext cx="114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76" y="1030"/>
              <a:ext cx="1144" cy="6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740151" y="2703513"/>
            <a:ext cx="1817688" cy="290830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39" name="Group 24"/>
          <p:cNvGrpSpPr>
            <a:grpSpLocks/>
          </p:cNvGrpSpPr>
          <p:nvPr userDrawn="1"/>
        </p:nvGrpSpPr>
        <p:grpSpPr bwMode="auto">
          <a:xfrm>
            <a:off x="5340350" y="2362200"/>
            <a:ext cx="1822450" cy="3402013"/>
            <a:chOff x="275" y="1030"/>
            <a:chExt cx="1148" cy="2143"/>
          </a:xfrm>
        </p:grpSpPr>
        <p:pic>
          <p:nvPicPr>
            <p:cNvPr id="40" name="Picture 16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" y="1034"/>
              <a:ext cx="114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76" y="1030"/>
              <a:ext cx="1144" cy="66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4"/>
          </p:nvPr>
        </p:nvSpPr>
        <p:spPr>
          <a:xfrm>
            <a:off x="5340351" y="2466975"/>
            <a:ext cx="1817688" cy="290830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43" name="Group 24"/>
          <p:cNvGrpSpPr>
            <a:grpSpLocks/>
          </p:cNvGrpSpPr>
          <p:nvPr userDrawn="1"/>
        </p:nvGrpSpPr>
        <p:grpSpPr bwMode="auto">
          <a:xfrm>
            <a:off x="6864350" y="2057400"/>
            <a:ext cx="1822450" cy="3402013"/>
            <a:chOff x="275" y="1030"/>
            <a:chExt cx="1148" cy="2143"/>
          </a:xfrm>
        </p:grpSpPr>
        <p:pic>
          <p:nvPicPr>
            <p:cNvPr id="44" name="Picture 16" descr="company-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" y="1034"/>
              <a:ext cx="114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76" y="1030"/>
              <a:ext cx="1144" cy="66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Content Placeholder 2"/>
          <p:cNvSpPr>
            <a:spLocks noGrp="1"/>
          </p:cNvSpPr>
          <p:nvPr>
            <p:ph idx="15"/>
          </p:nvPr>
        </p:nvSpPr>
        <p:spPr>
          <a:xfrm>
            <a:off x="6864351" y="2162175"/>
            <a:ext cx="1817688" cy="290830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6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1" descr="Paper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992313"/>
            <a:ext cx="33210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876800" y="1992313"/>
            <a:ext cx="3810000" cy="4027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36844" y="1992313"/>
            <a:ext cx="3300156" cy="2274887"/>
          </a:xfrm>
        </p:spPr>
        <p:txBody>
          <a:bodyPr lIns="182880" tIns="182880" rIns="182880" bIns="182880"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Paper_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2212"/>
            <a:ext cx="33210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392494" y="3732212"/>
            <a:ext cx="3300156" cy="2274887"/>
          </a:xfrm>
        </p:spPr>
        <p:txBody>
          <a:bodyPr lIns="182880" tIns="182880" rIns="182880" bIns="182880"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65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4"/>
          <p:cNvGrpSpPr>
            <a:grpSpLocks/>
          </p:cNvGrpSpPr>
          <p:nvPr userDrawn="1"/>
        </p:nvGrpSpPr>
        <p:grpSpPr bwMode="auto">
          <a:xfrm>
            <a:off x="6022977" y="1912937"/>
            <a:ext cx="2692401" cy="3629025"/>
            <a:chOff x="6022977" y="1657350"/>
            <a:chExt cx="2692401" cy="3629025"/>
          </a:xfrm>
        </p:grpSpPr>
        <p:pic>
          <p:nvPicPr>
            <p:cNvPr id="6" name="Picture 74" descr="Paper_04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22977" y="1692275"/>
              <a:ext cx="2692401" cy="359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6029325" y="1657350"/>
              <a:ext cx="2686050" cy="66675"/>
            </a:xfrm>
            <a:prstGeom prst="rect">
              <a:avLst/>
            </a:prstGeom>
            <a:solidFill>
              <a:srgbClr val="00AC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 </a:t>
              </a:r>
            </a:p>
          </p:txBody>
        </p:sp>
      </p:grpSp>
      <p:pic>
        <p:nvPicPr>
          <p:cNvPr id="9" name="Picture 28" descr="skinn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424487"/>
            <a:ext cx="8305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3"/>
          <p:cNvGrpSpPr>
            <a:grpSpLocks/>
          </p:cNvGrpSpPr>
          <p:nvPr userDrawn="1"/>
        </p:nvGrpSpPr>
        <p:grpSpPr bwMode="auto">
          <a:xfrm>
            <a:off x="3246438" y="1903412"/>
            <a:ext cx="2951162" cy="3638550"/>
            <a:chOff x="3246438" y="1647825"/>
            <a:chExt cx="2951162" cy="3638550"/>
          </a:xfrm>
        </p:grpSpPr>
        <p:pic>
          <p:nvPicPr>
            <p:cNvPr id="14" name="Picture 73" descr="Paper-Arr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6438" y="1692275"/>
              <a:ext cx="2951162" cy="359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48025" y="1647825"/>
              <a:ext cx="2686050" cy="6667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 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474663" y="1893887"/>
            <a:ext cx="2951162" cy="3648075"/>
            <a:chOff x="474663" y="1638300"/>
            <a:chExt cx="2951162" cy="3648075"/>
          </a:xfrm>
        </p:grpSpPr>
        <p:pic>
          <p:nvPicPr>
            <p:cNvPr id="19" name="Picture 76" descr="Paper-Arr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663" y="1692275"/>
              <a:ext cx="2951162" cy="359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85775" y="1638300"/>
              <a:ext cx="2667000" cy="666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65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474663" y="1979612"/>
            <a:ext cx="2678112" cy="3278188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3246438" y="1970087"/>
            <a:ext cx="2678112" cy="3278188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6037266" y="1979612"/>
            <a:ext cx="2678112" cy="3278188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5"/>
          </p:nvPr>
        </p:nvSpPr>
        <p:spPr>
          <a:xfrm>
            <a:off x="568325" y="5541962"/>
            <a:ext cx="8147049" cy="630238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635750" y="2673097"/>
            <a:ext cx="1828799" cy="2279903"/>
            <a:chOff x="5496718" y="2368297"/>
            <a:chExt cx="1828799" cy="2279903"/>
          </a:xfrm>
        </p:grpSpPr>
        <p:pic>
          <p:nvPicPr>
            <p:cNvPr id="20" name="Picture 19" descr="paper_non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96718" y="2368297"/>
              <a:ext cx="1828799" cy="2279903"/>
            </a:xfrm>
            <a:prstGeom prst="rect">
              <a:avLst/>
            </a:prstGeom>
          </p:spPr>
        </p:pic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496718" y="2368297"/>
              <a:ext cx="1828799" cy="825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6635750" y="2755647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649785" y="2667000"/>
            <a:ext cx="2139696" cy="2286000"/>
            <a:chOff x="474663" y="2362200"/>
            <a:chExt cx="2139696" cy="2286000"/>
          </a:xfrm>
        </p:grpSpPr>
        <p:pic>
          <p:nvPicPr>
            <p:cNvPr id="17" name="Picture 16" descr="paper_right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4663" y="2362200"/>
              <a:ext cx="2139696" cy="2286000"/>
            </a:xfrm>
            <a:prstGeom prst="rect">
              <a:avLst/>
            </a:prstGeom>
          </p:spPr>
        </p:pic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476250" y="2362200"/>
              <a:ext cx="1828799" cy="825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651372" y="2749550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66999" y="2667000"/>
            <a:ext cx="2139696" cy="2286000"/>
            <a:chOff x="474663" y="2362200"/>
            <a:chExt cx="2139696" cy="2286000"/>
          </a:xfrm>
        </p:grpSpPr>
        <p:pic>
          <p:nvPicPr>
            <p:cNvPr id="9" name="Picture 8" descr="paper_right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4663" y="2362200"/>
              <a:ext cx="2139696" cy="2286000"/>
            </a:xfrm>
            <a:prstGeom prst="rect">
              <a:avLst/>
            </a:prstGeom>
          </p:spPr>
        </p:pic>
        <p:sp>
          <p:nvSpPr>
            <p:cNvPr id="10" name="Rectangle 19"/>
            <p:cNvSpPr>
              <a:spLocks noChangeArrowheads="1"/>
            </p:cNvSpPr>
            <p:nvPr userDrawn="1"/>
          </p:nvSpPr>
          <p:spPr bwMode="auto">
            <a:xfrm>
              <a:off x="476250" y="2362200"/>
              <a:ext cx="1828799" cy="82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668586" y="2749550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85800" y="2667000"/>
            <a:ext cx="2139696" cy="2286000"/>
            <a:chOff x="474663" y="2362200"/>
            <a:chExt cx="2139696" cy="2286000"/>
          </a:xfrm>
        </p:grpSpPr>
        <p:pic>
          <p:nvPicPr>
            <p:cNvPr id="3" name="Picture 2" descr="paper_right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74663" y="2362200"/>
              <a:ext cx="2139696" cy="2286000"/>
            </a:xfrm>
            <a:prstGeom prst="rect">
              <a:avLst/>
            </a:prstGeom>
          </p:spPr>
        </p:pic>
        <p:sp>
          <p:nvSpPr>
            <p:cNvPr id="5" name="Rectangle 19"/>
            <p:cNvSpPr>
              <a:spLocks noChangeArrowheads="1"/>
            </p:cNvSpPr>
            <p:nvPr userDrawn="1"/>
          </p:nvSpPr>
          <p:spPr bwMode="auto">
            <a:xfrm>
              <a:off x="476250" y="2362200"/>
              <a:ext cx="1828799" cy="825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7387" y="2749550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65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Big-Arr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61" y="2750337"/>
            <a:ext cx="7957039" cy="22987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65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25"/>
          <p:cNvGrpSpPr/>
          <p:nvPr userDrawn="1"/>
        </p:nvGrpSpPr>
        <p:grpSpPr>
          <a:xfrm>
            <a:off x="930514" y="2667000"/>
            <a:ext cx="2059509" cy="2608731"/>
            <a:chOff x="473315" y="3505200"/>
            <a:chExt cx="1954322" cy="2608731"/>
          </a:xfrm>
        </p:grpSpPr>
        <p:pic>
          <p:nvPicPr>
            <p:cNvPr id="6" name="Picture 5" descr="Paper_0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30515" y="2750337"/>
            <a:ext cx="2036052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26"/>
          <p:cNvGrpSpPr/>
          <p:nvPr userDrawn="1"/>
        </p:nvGrpSpPr>
        <p:grpSpPr>
          <a:xfrm>
            <a:off x="3183793" y="2667000"/>
            <a:ext cx="2059509" cy="2608731"/>
            <a:chOff x="473315" y="3505200"/>
            <a:chExt cx="1954322" cy="2608731"/>
          </a:xfrm>
        </p:grpSpPr>
        <p:pic>
          <p:nvPicPr>
            <p:cNvPr id="10" name="Picture 9" descr="Paper_0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183794" y="2750337"/>
            <a:ext cx="2036052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30"/>
          <p:cNvGrpSpPr/>
          <p:nvPr userDrawn="1"/>
        </p:nvGrpSpPr>
        <p:grpSpPr>
          <a:xfrm>
            <a:off x="5467684" y="2667000"/>
            <a:ext cx="2059509" cy="2608731"/>
            <a:chOff x="473315" y="3505200"/>
            <a:chExt cx="1954322" cy="2608731"/>
          </a:xfrm>
        </p:grpSpPr>
        <p:pic>
          <p:nvPicPr>
            <p:cNvPr id="14" name="Picture 13" descr="Paper_0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315" y="3505200"/>
              <a:ext cx="1954322" cy="260873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4444" y="3505200"/>
              <a:ext cx="1932063" cy="833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5467685" y="2750337"/>
            <a:ext cx="2036052" cy="2355063"/>
          </a:xfrm>
        </p:spPr>
        <p:txBody>
          <a:bodyPr lIns="182880" tIns="182880" rIns="182880" bIns="182880"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Big-Arr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61" y="2750337"/>
            <a:ext cx="7957039" cy="22987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65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264151" y="2825497"/>
            <a:ext cx="1828799" cy="2279903"/>
            <a:chOff x="5496718" y="2368297"/>
            <a:chExt cx="1828799" cy="2279903"/>
          </a:xfrm>
        </p:grpSpPr>
        <p:pic>
          <p:nvPicPr>
            <p:cNvPr id="18" name="Picture 17" descr="paper_none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96718" y="2368297"/>
              <a:ext cx="1828799" cy="2279903"/>
            </a:xfrm>
            <a:prstGeom prst="rect">
              <a:avLst/>
            </a:prstGeom>
          </p:spPr>
        </p:pic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5496718" y="2368297"/>
              <a:ext cx="1828799" cy="825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5264151" y="2908047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278186" y="2819400"/>
            <a:ext cx="2139696" cy="2286000"/>
            <a:chOff x="474663" y="2362200"/>
            <a:chExt cx="2139696" cy="2286000"/>
          </a:xfrm>
        </p:grpSpPr>
        <p:pic>
          <p:nvPicPr>
            <p:cNvPr id="22" name="Picture 21" descr="paper_right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74663" y="2362200"/>
              <a:ext cx="2139696" cy="2286000"/>
            </a:xfrm>
            <a:prstGeom prst="rect">
              <a:avLst/>
            </a:prstGeom>
          </p:spPr>
        </p:pic>
        <p:sp>
          <p:nvSpPr>
            <p:cNvPr id="23" name="Rectangle 19"/>
            <p:cNvSpPr>
              <a:spLocks noChangeArrowheads="1"/>
            </p:cNvSpPr>
            <p:nvPr userDrawn="1"/>
          </p:nvSpPr>
          <p:spPr bwMode="auto">
            <a:xfrm>
              <a:off x="476250" y="2362200"/>
              <a:ext cx="1828799" cy="82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3279773" y="2901950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295400" y="2819400"/>
            <a:ext cx="2139696" cy="2286000"/>
            <a:chOff x="474663" y="2362200"/>
            <a:chExt cx="2139696" cy="2286000"/>
          </a:xfrm>
        </p:grpSpPr>
        <p:pic>
          <p:nvPicPr>
            <p:cNvPr id="26" name="Picture 25" descr="paper_right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74663" y="2362200"/>
              <a:ext cx="2139696" cy="2286000"/>
            </a:xfrm>
            <a:prstGeom prst="rect">
              <a:avLst/>
            </a:prstGeom>
          </p:spPr>
        </p:pic>
        <p:sp>
          <p:nvSpPr>
            <p:cNvPr id="27" name="Rectangle 19"/>
            <p:cNvSpPr>
              <a:spLocks noChangeArrowheads="1"/>
            </p:cNvSpPr>
            <p:nvPr userDrawn="1"/>
          </p:nvSpPr>
          <p:spPr bwMode="auto">
            <a:xfrm>
              <a:off x="476250" y="2362200"/>
              <a:ext cx="1828799" cy="825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3"/>
          </p:nvPr>
        </p:nvSpPr>
        <p:spPr>
          <a:xfrm>
            <a:off x="1296987" y="2901950"/>
            <a:ext cx="1828799" cy="1974850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22" descr="paper_n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3665538"/>
            <a:ext cx="19256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Box_T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182688"/>
            <a:ext cx="192563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paper_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4725" y="3657600"/>
            <a:ext cx="22510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paper_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225" y="3657600"/>
            <a:ext cx="22510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paper_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5725" y="3676650"/>
            <a:ext cx="22510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paper_bot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1163" y="1182688"/>
            <a:ext cx="19256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paper_ri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2488" y="1182688"/>
            <a:ext cx="22526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 descr="paper_ri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0163" y="1182688"/>
            <a:ext cx="22510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>
            <a:spLocks noGrp="1"/>
          </p:cNvSpPr>
          <p:nvPr>
            <p:ph idx="12"/>
          </p:nvPr>
        </p:nvSpPr>
        <p:spPr>
          <a:xfrm>
            <a:off x="474663" y="1182688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/>
          </p:nvPr>
        </p:nvSpPr>
        <p:spPr>
          <a:xfrm>
            <a:off x="2570163" y="1182688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/>
          </p:nvPr>
        </p:nvSpPr>
        <p:spPr>
          <a:xfrm>
            <a:off x="4662488" y="1182688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/>
          </p:nvPr>
        </p:nvSpPr>
        <p:spPr>
          <a:xfrm>
            <a:off x="6761163" y="1182688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6"/>
          </p:nvPr>
        </p:nvSpPr>
        <p:spPr>
          <a:xfrm>
            <a:off x="474663" y="3676650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7"/>
          </p:nvPr>
        </p:nvSpPr>
        <p:spPr>
          <a:xfrm>
            <a:off x="2570163" y="3676650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/>
          </p:nvPr>
        </p:nvSpPr>
        <p:spPr>
          <a:xfrm>
            <a:off x="4662488" y="3676650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9"/>
          </p:nvPr>
        </p:nvSpPr>
        <p:spPr>
          <a:xfrm>
            <a:off x="6761163" y="3676650"/>
            <a:ext cx="1925637" cy="2246312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paper-non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49" y="5075277"/>
            <a:ext cx="5484142" cy="868323"/>
          </a:xfrm>
          <a:prstGeom prst="rect">
            <a:avLst/>
          </a:prstGeom>
        </p:spPr>
      </p:pic>
      <p:pic>
        <p:nvPicPr>
          <p:cNvPr id="11" name="Picture 10" descr="paper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750" y="4118285"/>
            <a:ext cx="5484141" cy="1102541"/>
          </a:xfrm>
          <a:prstGeom prst="rect">
            <a:avLst/>
          </a:prstGeom>
        </p:spPr>
      </p:pic>
      <p:pic>
        <p:nvPicPr>
          <p:cNvPr id="12" name="Picture 11" descr="paper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750" y="3202723"/>
            <a:ext cx="5484141" cy="1102541"/>
          </a:xfrm>
          <a:prstGeom prst="rect">
            <a:avLst/>
          </a:prstGeom>
        </p:spPr>
      </p:pic>
      <p:pic>
        <p:nvPicPr>
          <p:cNvPr id="13" name="Picture 12" descr="paper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750" y="2287161"/>
            <a:ext cx="5484141" cy="1102541"/>
          </a:xfrm>
          <a:prstGeom prst="rect">
            <a:avLst/>
          </a:prstGeom>
        </p:spPr>
      </p:pic>
      <p:pic>
        <p:nvPicPr>
          <p:cNvPr id="14" name="Picture 13" descr="paper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750" y="1371599"/>
            <a:ext cx="5484141" cy="110254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4663" y="1400175"/>
            <a:ext cx="2497137" cy="454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209925" y="1400175"/>
            <a:ext cx="5477791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3209925" y="2287161"/>
            <a:ext cx="5477791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3209925" y="3231299"/>
            <a:ext cx="5477791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3209925" y="4118285"/>
            <a:ext cx="5477791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6"/>
          </p:nvPr>
        </p:nvSpPr>
        <p:spPr>
          <a:xfrm>
            <a:off x="3209925" y="5075277"/>
            <a:ext cx="5477791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-no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4047220"/>
            <a:ext cx="2604607" cy="2048780"/>
          </a:xfrm>
          <a:prstGeom prst="rect">
            <a:avLst/>
          </a:prstGeom>
        </p:spPr>
      </p:pic>
      <p:pic>
        <p:nvPicPr>
          <p:cNvPr id="7" name="Picture 6" descr="paper-no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3607" y="4047220"/>
            <a:ext cx="2604607" cy="204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paper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0" y="3230933"/>
            <a:ext cx="5209213" cy="1047269"/>
          </a:xfrm>
          <a:prstGeom prst="rect">
            <a:avLst/>
          </a:prstGeom>
        </p:spPr>
      </p:pic>
      <p:pic>
        <p:nvPicPr>
          <p:cNvPr id="4" name="Picture 3" descr="paper-dow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9000" y="1219200"/>
            <a:ext cx="2604607" cy="2272193"/>
          </a:xfrm>
          <a:prstGeom prst="rect">
            <a:avLst/>
          </a:prstGeom>
        </p:spPr>
      </p:pic>
      <p:pic>
        <p:nvPicPr>
          <p:cNvPr id="5" name="Picture 4" descr="paper-dow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33607" y="1219200"/>
            <a:ext cx="2604607" cy="227219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74663" y="1400175"/>
            <a:ext cx="2497137" cy="454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429000" y="1245081"/>
            <a:ext cx="2604607" cy="1802919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033607" y="1245081"/>
            <a:ext cx="2604607" cy="1802919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428999" y="4140681"/>
            <a:ext cx="2604607" cy="1802919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033606" y="4140681"/>
            <a:ext cx="2604607" cy="1802919"/>
          </a:xfrm>
        </p:spPr>
        <p:txBody>
          <a:bodyPr lIns="182880" tIns="182880" rIns="365760" bIns="18288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29000" y="3230933"/>
            <a:ext cx="5209213" cy="733425"/>
          </a:xfrm>
        </p:spPr>
        <p:txBody>
          <a:bodyPr lIns="182880" tIns="91440" rIns="182880" bIns="91440" anchor="ctr" anchorCtr="0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07" y="242740"/>
            <a:ext cx="5797550" cy="465137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29647" y="63457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defRPr>
            </a:lvl1pPr>
          </a:lstStyle>
          <a:p>
            <a:fld id="{664FEC2E-909D-479F-97AE-CD2113245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C429-0215-4305-A46C-BD3616A7C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H-Covers-A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Pap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33662"/>
            <a:ext cx="4343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24138"/>
            <a:ext cx="4203700" cy="1403350"/>
          </a:xfrm>
        </p:spPr>
        <p:txBody>
          <a:bodyPr lIns="182880" tIns="182880" rIns="182880" bIns="182880" anchor="t"/>
          <a:lstStyle>
            <a:lvl1pPr>
              <a:defRPr sz="3000">
                <a:solidFill>
                  <a:srgbClr val="0077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4038600"/>
            <a:ext cx="4203700" cy="647700"/>
          </a:xfrm>
        </p:spPr>
        <p:txBody>
          <a:bodyPr lIns="182880"/>
          <a:lstStyle>
            <a:lvl1pPr marL="0" indent="0"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H-Covers-A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icture 8" descr="Pap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33662"/>
            <a:ext cx="4343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24138"/>
            <a:ext cx="4203700" cy="1403350"/>
          </a:xfrm>
        </p:spPr>
        <p:txBody>
          <a:bodyPr lIns="182880" tIns="182880" rIns="182880" bIns="182880" anchor="t"/>
          <a:lstStyle>
            <a:lvl1pPr>
              <a:defRPr sz="3000">
                <a:solidFill>
                  <a:srgbClr val="0077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4038600"/>
            <a:ext cx="4203700" cy="647700"/>
          </a:xfrm>
        </p:spPr>
        <p:txBody>
          <a:bodyPr lIns="182880"/>
          <a:lstStyle>
            <a:lvl1pPr marL="0" indent="0"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ull-P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167130"/>
            <a:ext cx="8382001" cy="40386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25450" y="2167128"/>
            <a:ext cx="8293100" cy="95624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663" y="2286000"/>
            <a:ext cx="8240712" cy="3800589"/>
          </a:xfrm>
          <a:ln>
            <a:noFill/>
          </a:ln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H-Covers-A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8" descr="Pap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33662"/>
            <a:ext cx="4343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24138"/>
            <a:ext cx="4203700" cy="1403350"/>
          </a:xfrm>
        </p:spPr>
        <p:txBody>
          <a:bodyPr lIns="182880" tIns="182880" rIns="182880" bIns="182880" anchor="t"/>
          <a:lstStyle>
            <a:lvl1pPr>
              <a:defRPr sz="3000">
                <a:solidFill>
                  <a:srgbClr val="0077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4038600"/>
            <a:ext cx="4203700" cy="647700"/>
          </a:xfrm>
        </p:spPr>
        <p:txBody>
          <a:bodyPr lIns="182880"/>
          <a:lstStyle>
            <a:lvl1pPr marL="0" indent="0"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H-Covers-A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Pap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33662"/>
            <a:ext cx="4343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24138"/>
            <a:ext cx="4203700" cy="1403350"/>
          </a:xfrm>
        </p:spPr>
        <p:txBody>
          <a:bodyPr lIns="182880" tIns="182880" rIns="182880" bIns="182880" anchor="t"/>
          <a:lstStyle>
            <a:lvl1pPr>
              <a:defRPr sz="3000">
                <a:solidFill>
                  <a:srgbClr val="0077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4038600"/>
            <a:ext cx="4203700" cy="647700"/>
          </a:xfrm>
        </p:spPr>
        <p:txBody>
          <a:bodyPr lIns="182880"/>
          <a:lstStyle>
            <a:lvl1pPr marL="0" indent="0"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 userDrawn="1"/>
        </p:nvGrpSpPr>
        <p:grpSpPr>
          <a:xfrm>
            <a:off x="380999" y="3657600"/>
            <a:ext cx="8379883" cy="2438400"/>
            <a:chOff x="380999" y="3810000"/>
            <a:chExt cx="8379883" cy="2484081"/>
          </a:xfrm>
        </p:grpSpPr>
        <p:pic>
          <p:nvPicPr>
            <p:cNvPr id="11" name="Picture 10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3835400"/>
              <a:ext cx="8379883" cy="24586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4390" y="3810000"/>
              <a:ext cx="8293100" cy="118872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0584" y="3810000"/>
            <a:ext cx="8240712" cy="216180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4663" y="1171575"/>
            <a:ext cx="8240712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 userDrawn="1"/>
        </p:nvGrpSpPr>
        <p:grpSpPr>
          <a:xfrm>
            <a:off x="380999" y="1171575"/>
            <a:ext cx="8379883" cy="2438400"/>
            <a:chOff x="380999" y="3810000"/>
            <a:chExt cx="8379883" cy="2484081"/>
          </a:xfrm>
        </p:grpSpPr>
        <p:pic>
          <p:nvPicPr>
            <p:cNvPr id="11" name="Picture 10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3835400"/>
              <a:ext cx="8379883" cy="24586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4390" y="3810000"/>
              <a:ext cx="8293100" cy="118872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0584" y="1323975"/>
            <a:ext cx="8240712" cy="216180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4663" y="3810000"/>
            <a:ext cx="8240712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 userDrawn="1"/>
        </p:nvGrpSpPr>
        <p:grpSpPr>
          <a:xfrm>
            <a:off x="474662" y="2184601"/>
            <a:ext cx="3944938" cy="4051098"/>
            <a:chOff x="5029200" y="1600200"/>
            <a:chExt cx="2787650" cy="3721100"/>
          </a:xfrm>
        </p:grpSpPr>
        <p:pic>
          <p:nvPicPr>
            <p:cNvPr id="8" name="Picture 7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95" y="2346325"/>
            <a:ext cx="3899139" cy="3809894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7"/>
          <p:cNvGrpSpPr/>
          <p:nvPr userDrawn="1"/>
        </p:nvGrpSpPr>
        <p:grpSpPr>
          <a:xfrm>
            <a:off x="4783138" y="2197302"/>
            <a:ext cx="3944938" cy="4051098"/>
            <a:chOff x="5029200" y="1600200"/>
            <a:chExt cx="2787650" cy="3721100"/>
          </a:xfrm>
        </p:grpSpPr>
        <p:pic>
          <p:nvPicPr>
            <p:cNvPr id="25" name="Picture 24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1"/>
          </p:nvPr>
        </p:nvSpPr>
        <p:spPr>
          <a:xfrm>
            <a:off x="4806471" y="2359026"/>
            <a:ext cx="3899139" cy="3809894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2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380999" y="2286000"/>
            <a:ext cx="8379883" cy="1905000"/>
            <a:chOff x="380999" y="1219199"/>
            <a:chExt cx="8379883" cy="2484081"/>
          </a:xfrm>
        </p:grpSpPr>
        <p:pic>
          <p:nvPicPr>
            <p:cNvPr id="8" name="Picture 7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244599"/>
              <a:ext cx="8379883" cy="24586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4390" y="1219199"/>
              <a:ext cx="8293100" cy="11887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380999" y="4191000"/>
            <a:ext cx="8379883" cy="1905000"/>
            <a:chOff x="380999" y="3810000"/>
            <a:chExt cx="8379883" cy="2484081"/>
          </a:xfrm>
        </p:grpSpPr>
        <p:pic>
          <p:nvPicPr>
            <p:cNvPr id="11" name="Picture 10" descr="half-page-pap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3835400"/>
              <a:ext cx="8379883" cy="24586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4390" y="3810000"/>
              <a:ext cx="8293100" cy="118872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84" y="2404871"/>
            <a:ext cx="8240712" cy="166193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0584" y="4309871"/>
            <a:ext cx="8240712" cy="1661934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474663" y="2087625"/>
            <a:ext cx="2611438" cy="4071874"/>
            <a:chOff x="5029200" y="1600200"/>
            <a:chExt cx="2787650" cy="3721100"/>
          </a:xfrm>
        </p:grpSpPr>
        <p:pic>
          <p:nvPicPr>
            <p:cNvPr id="8" name="Picture 7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95" y="2249348"/>
            <a:ext cx="2562705" cy="3829433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7"/>
          <p:cNvGrpSpPr/>
          <p:nvPr userDrawn="1"/>
        </p:nvGrpSpPr>
        <p:grpSpPr>
          <a:xfrm>
            <a:off x="3238500" y="2100326"/>
            <a:ext cx="2611438" cy="4071874"/>
            <a:chOff x="5029200" y="1600200"/>
            <a:chExt cx="2787650" cy="3721100"/>
          </a:xfrm>
        </p:grpSpPr>
        <p:pic>
          <p:nvPicPr>
            <p:cNvPr id="21" name="Picture 20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1"/>
          </p:nvPr>
        </p:nvSpPr>
        <p:spPr>
          <a:xfrm>
            <a:off x="3261832" y="2262049"/>
            <a:ext cx="2562705" cy="3829433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7"/>
          <p:cNvGrpSpPr/>
          <p:nvPr userDrawn="1"/>
        </p:nvGrpSpPr>
        <p:grpSpPr>
          <a:xfrm>
            <a:off x="6007100" y="2087625"/>
            <a:ext cx="2611438" cy="4071874"/>
            <a:chOff x="5029200" y="1600200"/>
            <a:chExt cx="2787650" cy="3721100"/>
          </a:xfrm>
        </p:grpSpPr>
        <p:pic>
          <p:nvPicPr>
            <p:cNvPr id="28" name="Picture 27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045075" y="1600200"/>
              <a:ext cx="2755900" cy="1188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2"/>
          </p:nvPr>
        </p:nvSpPr>
        <p:spPr>
          <a:xfrm>
            <a:off x="6030432" y="2249348"/>
            <a:ext cx="2562705" cy="3829433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3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 userDrawn="1"/>
        </p:nvGrpSpPr>
        <p:grpSpPr>
          <a:xfrm>
            <a:off x="497562" y="4238396"/>
            <a:ext cx="3944938" cy="1682007"/>
            <a:chOff x="5029200" y="1600196"/>
            <a:chExt cx="2787650" cy="3721091"/>
          </a:xfrm>
        </p:grpSpPr>
        <p:pic>
          <p:nvPicPr>
            <p:cNvPr id="8" name="Picture 7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196"/>
              <a:ext cx="2787650" cy="372109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62" y="4315324"/>
            <a:ext cx="3899139" cy="162827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3975"/>
            <a:ext cx="21336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3EA704-19F8-4347-8AA1-592B4491FBE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7"/>
          <p:cNvGrpSpPr/>
          <p:nvPr userDrawn="1"/>
        </p:nvGrpSpPr>
        <p:grpSpPr>
          <a:xfrm>
            <a:off x="4764761" y="4238397"/>
            <a:ext cx="3944938" cy="1682007"/>
            <a:chOff x="5029200" y="1600200"/>
            <a:chExt cx="2787650" cy="3721100"/>
          </a:xfrm>
        </p:grpSpPr>
        <p:pic>
          <p:nvPicPr>
            <p:cNvPr id="13" name="Picture 12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87661" y="4315325"/>
            <a:ext cx="3899139" cy="162827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5" name="Group 7"/>
          <p:cNvGrpSpPr/>
          <p:nvPr userDrawn="1"/>
        </p:nvGrpSpPr>
        <p:grpSpPr>
          <a:xfrm>
            <a:off x="497562" y="2180996"/>
            <a:ext cx="3944938" cy="1682007"/>
            <a:chOff x="5029200" y="1600200"/>
            <a:chExt cx="2787650" cy="3721100"/>
          </a:xfrm>
        </p:grpSpPr>
        <p:pic>
          <p:nvPicPr>
            <p:cNvPr id="36" name="Picture 35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2"/>
          </p:nvPr>
        </p:nvSpPr>
        <p:spPr>
          <a:xfrm>
            <a:off x="520462" y="2257924"/>
            <a:ext cx="3899139" cy="162827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9" name="Group 7"/>
          <p:cNvGrpSpPr/>
          <p:nvPr userDrawn="1"/>
        </p:nvGrpSpPr>
        <p:grpSpPr>
          <a:xfrm>
            <a:off x="4764761" y="2180997"/>
            <a:ext cx="3944938" cy="1682007"/>
            <a:chOff x="5029200" y="1600200"/>
            <a:chExt cx="2787650" cy="3721100"/>
          </a:xfrm>
        </p:grpSpPr>
        <p:pic>
          <p:nvPicPr>
            <p:cNvPr id="40" name="Picture 39" descr="Paper_04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29200" y="1600200"/>
              <a:ext cx="2787650" cy="37211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45075" y="1600200"/>
              <a:ext cx="2755900" cy="183680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 smtClean="0"/>
                <a:t> </a:t>
              </a:r>
              <a:endParaRPr lang="en-US" baseline="-25000" dirty="0"/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3"/>
          </p:nvPr>
        </p:nvSpPr>
        <p:spPr>
          <a:xfrm>
            <a:off x="4787661" y="2257925"/>
            <a:ext cx="3899139" cy="1628275"/>
          </a:xfrm>
        </p:spPr>
        <p:txBody>
          <a:bodyPr lIns="182880" tIns="182880" rIns="182880" b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4"/>
          </p:nvPr>
        </p:nvSpPr>
        <p:spPr>
          <a:xfrm>
            <a:off x="474663" y="1171575"/>
            <a:ext cx="8240712" cy="80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1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0"/>
            <a:ext cx="9144000" cy="90487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274638"/>
            <a:ext cx="5797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171575"/>
            <a:ext cx="8240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4663" y="6326188"/>
            <a:ext cx="8240712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1" name="Picture 9" descr="Verisk_Logo_Small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74663" y="6415088"/>
            <a:ext cx="673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775" y="6388100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434A34-A77F-9F45-8F5C-47E426BD67A8}" type="slidenum">
              <a:rPr lang="en-US" sz="800">
                <a:solidFill>
                  <a:srgbClr val="4D4D4D"/>
                </a:solidFill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5" r:id="rId3"/>
    <p:sldLayoutId id="2147483765" r:id="rId4"/>
    <p:sldLayoutId id="2147483766" r:id="rId5"/>
    <p:sldLayoutId id="2147483748" r:id="rId6"/>
    <p:sldLayoutId id="2147483746" r:id="rId7"/>
    <p:sldLayoutId id="2147483752" r:id="rId8"/>
    <p:sldLayoutId id="2147483750" r:id="rId9"/>
    <p:sldLayoutId id="2147483753" r:id="rId10"/>
    <p:sldLayoutId id="2147483751" r:id="rId11"/>
    <p:sldLayoutId id="2147483757" r:id="rId12"/>
    <p:sldLayoutId id="2147483767" r:id="rId13"/>
    <p:sldLayoutId id="2147483749" r:id="rId14"/>
    <p:sldLayoutId id="2147483747" r:id="rId15"/>
    <p:sldLayoutId id="2147483754" r:id="rId16"/>
    <p:sldLayoutId id="2147483755" r:id="rId17"/>
    <p:sldLayoutId id="2147483756" r:id="rId18"/>
    <p:sldLayoutId id="2147483758" r:id="rId19"/>
    <p:sldLayoutId id="2147483759" r:id="rId20"/>
    <p:sldLayoutId id="2147483763" r:id="rId21"/>
    <p:sldLayoutId id="2147483764" r:id="rId22"/>
    <p:sldLayoutId id="2147483760" r:id="rId23"/>
    <p:sldLayoutId id="2147483761" r:id="rId24"/>
    <p:sldLayoutId id="2147483762" r:id="rId25"/>
    <p:sldLayoutId id="2147483768" r:id="rId26"/>
    <p:sldLayoutId id="2147483769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274638"/>
            <a:ext cx="5797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171575"/>
            <a:ext cx="8240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4663" y="6326188"/>
            <a:ext cx="8240712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1" name="Picture 9" descr="Verisk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6415088"/>
            <a:ext cx="673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775" y="6388100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434A34-A77F-9F45-8F5C-47E426BD67A8}" type="slidenum">
              <a:rPr lang="en-US" sz="800">
                <a:solidFill>
                  <a:srgbClr val="4D4D4D"/>
                </a:solidFill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  <p:pic>
        <p:nvPicPr>
          <p:cNvPr id="9" name="Picture 8" descr="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04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274638"/>
            <a:ext cx="5797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171575"/>
            <a:ext cx="8240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4663" y="6326188"/>
            <a:ext cx="8240712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1" name="Picture 9" descr="Verisk_Logo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6415088"/>
            <a:ext cx="673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775" y="6388100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434A34-A77F-9F45-8F5C-47E426BD67A8}" type="slidenum">
              <a:rPr lang="en-US" sz="800">
                <a:solidFill>
                  <a:srgbClr val="4D4D4D"/>
                </a:solidFill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274638"/>
            <a:ext cx="5797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171575"/>
            <a:ext cx="8240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4663" y="6326188"/>
            <a:ext cx="8240712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1" name="Picture 9" descr="Verisk_Logo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6415088"/>
            <a:ext cx="673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775" y="6388100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434A34-A77F-9F45-8F5C-47E426BD67A8}" type="slidenum">
              <a:rPr lang="en-US" sz="800">
                <a:solidFill>
                  <a:srgbClr val="4D4D4D"/>
                </a:solidFill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274638"/>
            <a:ext cx="5797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171575"/>
            <a:ext cx="8240712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4663" y="6326188"/>
            <a:ext cx="8240712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1" name="Picture 9" descr="Verisk_Logo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6415088"/>
            <a:ext cx="673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775" y="6388100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C434A34-A77F-9F45-8F5C-47E426BD67A8}" type="slidenum">
              <a:rPr lang="en-US" sz="800">
                <a:solidFill>
                  <a:srgbClr val="4D4D4D"/>
                </a:solidFill>
              </a:rPr>
              <a:pPr algn="r"/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 Narrow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4D4D4D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D4D4D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hyperlink" Target="//upload.wikimedia.org/wikipedia/commons/1/1b/Mercedes_V6_DTM_Rennmotor_1996.jpg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6" Type="http://schemas.openxmlformats.org/officeDocument/2006/relationships/notesSlide" Target="../notesSlides/notesSlide6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10.xml"/><Relationship Id="rId19" Type="http://schemas.openxmlformats.org/officeDocument/2006/relationships/image" Target="../media/image39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.xml"/><Relationship Id="rId11" Type="http://schemas.openxmlformats.org/officeDocument/2006/relationships/image" Target="../media/image41.jpeg"/><Relationship Id="rId5" Type="http://schemas.openxmlformats.org/officeDocument/2006/relationships/tags" Target="../tags/tag1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slideLayout" Target="../slideLayouts/slideLayout27.xml"/><Relationship Id="rId55" Type="http://schemas.openxmlformats.org/officeDocument/2006/relationships/oleObject" Target="../embeddings/oleObject6.bin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5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oleObject" Target="../embeddings/oleObject4.bin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oleObject" Target="../embeddings/oleObject8.bin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oleObject" Target="../embeddings/oleObject3.bin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oleObject" Target="../embeddings/oleObject7.bin"/><Relationship Id="rId8" Type="http://schemas.openxmlformats.org/officeDocument/2006/relationships/tags" Target="../tags/tag28.xml"/><Relationship Id="rId51" Type="http://schemas.openxmlformats.org/officeDocument/2006/relationships/notesSlide" Target="../notesSlides/notesSlide7.xml"/><Relationship Id="rId3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tags" Target="../tags/tag107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34" Type="http://schemas.openxmlformats.org/officeDocument/2006/relationships/tags" Target="../tags/tag102.xml"/><Relationship Id="rId42" Type="http://schemas.openxmlformats.org/officeDocument/2006/relationships/tags" Target="../tags/tag110.xml"/><Relationship Id="rId47" Type="http://schemas.openxmlformats.org/officeDocument/2006/relationships/oleObject" Target="../embeddings/Microsoft_Office_Excel_97-2003_Worksheet2.xls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tags" Target="../tags/tag101.xml"/><Relationship Id="rId38" Type="http://schemas.openxmlformats.org/officeDocument/2006/relationships/tags" Target="../tags/tag106.xml"/><Relationship Id="rId46" Type="http://schemas.openxmlformats.org/officeDocument/2006/relationships/oleObject" Target="../embeddings/Microsoft_Office_Excel_97-2003_Worksheet1.xls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41" Type="http://schemas.openxmlformats.org/officeDocument/2006/relationships/tags" Target="../tags/tag109.xml"/><Relationship Id="rId1" Type="http://schemas.openxmlformats.org/officeDocument/2006/relationships/vmlDrawing" Target="../drawings/vmlDrawing4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tags" Target="../tags/tag100.xml"/><Relationship Id="rId37" Type="http://schemas.openxmlformats.org/officeDocument/2006/relationships/tags" Target="../tags/tag105.xml"/><Relationship Id="rId40" Type="http://schemas.openxmlformats.org/officeDocument/2006/relationships/tags" Target="../tags/tag108.xml"/><Relationship Id="rId45" Type="http://schemas.openxmlformats.org/officeDocument/2006/relationships/oleObject" Target="../embeddings/oleObject9.bin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tags" Target="../tags/tag104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4" Type="http://schemas.openxmlformats.org/officeDocument/2006/relationships/notesSlide" Target="../notesSlides/notesSlide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tags" Target="../tags/tag103.xml"/><Relationship Id="rId43" Type="http://schemas.openxmlformats.org/officeDocument/2006/relationships/slideLayout" Target="../slideLayouts/slideLayout27.xml"/><Relationship Id="rId48" Type="http://schemas.openxmlformats.org/officeDocument/2006/relationships/oleObject" Target="../embeddings/Microsoft_Office_Excel_97-2003_Worksheet3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oleObject" Target="../embeddings/Microsoft_Office_Excel_97-2003_Worksheet4.xls"/><Relationship Id="rId1" Type="http://schemas.openxmlformats.org/officeDocument/2006/relationships/vmlDrawing" Target="../drawings/vmlDrawing5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oleObject" Target="../embeddings/Microsoft_Office_Excel_97-2003_Worksheet5.xls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oleObject" Target="../embeddings/oleObject11.bin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diagramLayout" Target="../diagrams/layout3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7.vml"/><Relationship Id="rId6" Type="http://schemas.openxmlformats.org/officeDocument/2006/relationships/tags" Target="../tags/tag159.xml"/><Relationship Id="rId11" Type="http://schemas.openxmlformats.org/officeDocument/2006/relationships/diagramData" Target="../diagrams/data3.xml"/><Relationship Id="rId5" Type="http://schemas.openxmlformats.org/officeDocument/2006/relationships/tags" Target="../tags/tag158.xml"/><Relationship Id="rId15" Type="http://schemas.microsoft.com/office/2007/relationships/diagramDrawing" Target="../diagrams/drawing3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57.xml"/><Relationship Id="rId9" Type="http://schemas.openxmlformats.org/officeDocument/2006/relationships/slideLayout" Target="../slideLayouts/slideLayout2.xml"/><Relationship Id="rId14" Type="http://schemas.openxmlformats.org/officeDocument/2006/relationships/diagramColors" Target="../diagrams/colors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br>
              <a:rPr lang="en-US" dirty="0" smtClean="0"/>
            </a:br>
            <a:r>
              <a:rPr lang="en-US" dirty="0" smtClean="0"/>
              <a:t>In The Medical Industry</a:t>
            </a:r>
            <a:endParaRPr lang="en-US" dirty="0"/>
          </a:p>
        </p:txBody>
      </p:sp>
      <p:sp>
        <p:nvSpPr>
          <p:cNvPr id="82" name="Subtitle 81"/>
          <p:cNvSpPr>
            <a:spLocks noGrp="1"/>
          </p:cNvSpPr>
          <p:nvPr>
            <p:ph type="subTitle" idx="1"/>
          </p:nvPr>
        </p:nvSpPr>
        <p:spPr>
          <a:xfrm>
            <a:off x="758825" y="3733800"/>
            <a:ext cx="4203700" cy="647700"/>
          </a:xfrm>
        </p:spPr>
        <p:txBody>
          <a:bodyPr/>
          <a:lstStyle/>
          <a:p>
            <a:r>
              <a:rPr lang="en-US" dirty="0" smtClean="0"/>
              <a:t>David Shein, </a:t>
            </a:r>
            <a:r>
              <a:rPr lang="en-US" dirty="0" smtClean="0"/>
              <a:t>MD</a:t>
            </a:r>
          </a:p>
          <a:p>
            <a:r>
              <a:rPr lang="en-US" dirty="0" smtClean="0"/>
              <a:t>dshein@veriskhealth.com</a:t>
            </a:r>
            <a:endParaRPr lang="en-US" dirty="0" smtClean="0"/>
          </a:p>
          <a:p>
            <a:r>
              <a:rPr lang="en-US" dirty="0" smtClean="0"/>
              <a:t>Medical Director, Verisk Health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Medical claims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Pharmacy claims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Eligibility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Vision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Dental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HRA </a:t>
            </a:r>
          </a:p>
          <a:p>
            <a:pPr lvl="1"/>
            <a:r>
              <a:rPr lang="en-US" sz="1600" dirty="0" smtClean="0"/>
              <a:t>(Health Risk Appraisal)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Biometric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Lab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EMR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Disability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74663" y="914400"/>
            <a:ext cx="8240712" cy="809625"/>
          </a:xfrm>
        </p:spPr>
        <p:txBody>
          <a:bodyPr/>
          <a:lstStyle/>
          <a:p>
            <a:pPr algn="ctr"/>
            <a:r>
              <a:rPr lang="en-US" sz="3200" dirty="0" smtClean="0"/>
              <a:t>Healthcare trend: Progression from</a:t>
            </a:r>
          </a:p>
          <a:p>
            <a:pPr algn="ctr"/>
            <a:r>
              <a:rPr lang="en-US" sz="3200" dirty="0" smtClean="0"/>
              <a:t>     Health </a:t>
            </a:r>
            <a:r>
              <a:rPr lang="en-US" sz="3200" dirty="0" smtClean="0">
                <a:sym typeface="Wingdings" pitchFamily="2" charset="2"/>
              </a:rPr>
              <a:t> Health and Wellness </a:t>
            </a:r>
            <a:r>
              <a:rPr lang="en-US" sz="3200" dirty="0" smtClean="0"/>
              <a:t> Productivity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6635750" y="2755647"/>
            <a:ext cx="1980406" cy="1974850"/>
          </a:xfrm>
        </p:spPr>
        <p:txBody>
          <a:bodyPr/>
          <a:lstStyle/>
          <a:p>
            <a:r>
              <a:rPr lang="en-US" sz="2400" dirty="0" smtClean="0"/>
              <a:t>Access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ASP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Service Bureau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Warehouse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4651372" y="2749550"/>
            <a:ext cx="1984378" cy="1974850"/>
          </a:xfrm>
        </p:spPr>
        <p:txBody>
          <a:bodyPr/>
          <a:lstStyle/>
          <a:p>
            <a:r>
              <a:rPr lang="en-US" sz="2400" dirty="0" smtClean="0"/>
              <a:t>Analytics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Engine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Risk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HEDIS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668586" y="2749550"/>
            <a:ext cx="1982786" cy="1974850"/>
          </a:xfrm>
        </p:spPr>
        <p:txBody>
          <a:bodyPr/>
          <a:lstStyle/>
          <a:p>
            <a:r>
              <a:rPr lang="en-US" sz="2400" dirty="0" smtClean="0"/>
              <a:t>Process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ETL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Scrub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Cleanse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Map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Lifecycle at Verisk Health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687387" y="2749550"/>
            <a:ext cx="1981199" cy="1974850"/>
          </a:xfrm>
        </p:spPr>
        <p:txBody>
          <a:bodyPr/>
          <a:lstStyle/>
          <a:p>
            <a:r>
              <a:rPr lang="en-US" sz="2400" dirty="0" smtClean="0"/>
              <a:t>Source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Customer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Payor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Warehouse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375444" y="1095375"/>
            <a:ext cx="8240712" cy="657225"/>
          </a:xfrm>
        </p:spPr>
        <p:txBody>
          <a:bodyPr/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D A T 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55192" y="1752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24200" y="1752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05400" y="1752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010400" y="1752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9348"/>
            <a:ext cx="2562705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Raw files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Text files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Multiple 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Merged  for each client in a single location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Data remains client-specific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3124200" y="2262049"/>
            <a:ext cx="2562705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Secure FTP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To  Verisk Health ETL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Oracle database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2"/>
          </p:nvPr>
        </p:nvSpPr>
        <p:spPr>
          <a:xfrm>
            <a:off x="5867400" y="2249348"/>
            <a:ext cx="2562705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Output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Data summary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File inventory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278868"/>
            <a:ext cx="26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check of data integrity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7239000" y="3581400"/>
            <a:ext cx="484632" cy="5450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8231" y="778073"/>
            <a:ext cx="1705769" cy="12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74663" y="914400"/>
            <a:ext cx="8240712" cy="657225"/>
          </a:xfrm>
        </p:spPr>
        <p:txBody>
          <a:bodyPr/>
          <a:lstStyle/>
          <a:p>
            <a:pPr algn="ctr"/>
            <a:r>
              <a:rPr lang="en-US" sz="3200" dirty="0" smtClean="0"/>
              <a:t>ETL Process </a:t>
            </a:r>
          </a:p>
          <a:p>
            <a:pPr algn="ctr"/>
            <a:r>
              <a:rPr lang="en-US" sz="1800" dirty="0" smtClean="0"/>
              <a:t>(Extract Transform Load)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Scrub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Scrub QC Report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Cleanse 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Logic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914400" y="5357296"/>
            <a:ext cx="7209985" cy="630238"/>
          </a:xfrm>
        </p:spPr>
        <p:txBody>
          <a:bodyPr/>
          <a:lstStyle/>
          <a:p>
            <a:r>
              <a:rPr lang="en-US" sz="3200" dirty="0" smtClean="0"/>
              <a:t>Apply rules and business levels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6387" y="5417403"/>
            <a:ext cx="3757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Client-specific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Proprietary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61987" y="4355592"/>
            <a:ext cx="7948613" cy="978408"/>
          </a:xfrm>
          <a:prstGeom prst="downArrow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7826" name="think-cell Slide" r:id="rId17" imgW="270" imgH="270" progId="TCLayout.ActiveDocument.1">
              <p:embed/>
            </p:oleObj>
          </a:graphicData>
        </a:graphic>
      </p:graphicFrame>
      <p:pic>
        <p:nvPicPr>
          <p:cNvPr id="6146" name="Picture 2" descr="Thumbnail for version as of 19:11, 17 December 2004">
            <a:hlinkClick r:id="rId1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572000" y="1752600"/>
            <a:ext cx="3123145" cy="16489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28600" y="3588537"/>
            <a:ext cx="2331103" cy="2355063"/>
          </a:xfrm>
        </p:spPr>
        <p:txBody>
          <a:bodyPr/>
          <a:lstStyle/>
          <a:p>
            <a:pPr algn="ctr"/>
            <a:r>
              <a:rPr lang="en-US" sz="2000" dirty="0" smtClean="0"/>
              <a:t>Enterprise Analytics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  <p:custDataLst>
              <p:tags r:id="rId5"/>
            </p:custDataLst>
          </p:nvPr>
        </p:nvSpPr>
        <p:spPr>
          <a:xfrm>
            <a:off x="152400" y="1215543"/>
            <a:ext cx="2715956" cy="1984857"/>
          </a:xfrm>
        </p:spPr>
        <p:txBody>
          <a:bodyPr/>
          <a:lstStyle/>
          <a:p>
            <a:pPr algn="ctr"/>
            <a:r>
              <a:rPr lang="en-US" sz="4000" dirty="0" smtClean="0"/>
              <a:t>CDF</a:t>
            </a:r>
            <a:endParaRPr lang="en-US" sz="1800" dirty="0" smtClean="0"/>
          </a:p>
          <a:p>
            <a:pPr algn="ctr"/>
            <a:r>
              <a:rPr lang="en-US" sz="1800" dirty="0" smtClean="0"/>
              <a:t>(Common Data Format)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  <p:custDataLst>
              <p:tags r:id="rId6"/>
            </p:custDataLst>
          </p:nvPr>
        </p:nvSpPr>
        <p:spPr>
          <a:xfrm>
            <a:off x="2438400" y="3588537"/>
            <a:ext cx="2283891" cy="2355063"/>
          </a:xfrm>
        </p:spPr>
        <p:txBody>
          <a:bodyPr/>
          <a:lstStyle/>
          <a:p>
            <a:r>
              <a:rPr lang="en-US" sz="2000" dirty="0" smtClean="0"/>
              <a:t>Medical Intelligence</a:t>
            </a:r>
          </a:p>
          <a:p>
            <a:r>
              <a:rPr lang="en-US" sz="2000" dirty="0" smtClean="0"/>
              <a:t>Provider Intelligence 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  <p:custDataLst>
              <p:tags r:id="rId7"/>
            </p:custDataLst>
          </p:nvPr>
        </p:nvSpPr>
        <p:spPr/>
        <p:txBody>
          <a:bodyPr/>
          <a:lstStyle/>
          <a:p>
            <a:pPr algn="ctr"/>
            <a:r>
              <a:rPr lang="en-US" sz="2000" dirty="0" smtClean="0"/>
              <a:t>DxCG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  <p:custDataLst>
              <p:tags r:id="rId8"/>
            </p:custDataLst>
          </p:nvPr>
        </p:nvSpPr>
        <p:spPr>
          <a:xfrm>
            <a:off x="6477000" y="3588537"/>
            <a:ext cx="2182922" cy="2355063"/>
          </a:xfrm>
        </p:spPr>
        <p:txBody>
          <a:bodyPr/>
          <a:lstStyle/>
          <a:p>
            <a:pPr algn="ctr"/>
            <a:r>
              <a:rPr lang="en-US" sz="2000" dirty="0" smtClean="0"/>
              <a:t>    Performance Measurement</a:t>
            </a:r>
          </a:p>
          <a:p>
            <a:endParaRPr lang="en-US" dirty="0"/>
          </a:p>
        </p:txBody>
      </p:sp>
      <p:sp>
        <p:nvSpPr>
          <p:cNvPr id="15" name="Down Arrow 14"/>
          <p:cNvSpPr/>
          <p:nvPr>
            <p:custDataLst>
              <p:tags r:id="rId9"/>
            </p:custDataLst>
          </p:nvPr>
        </p:nvSpPr>
        <p:spPr>
          <a:xfrm rot="16200000">
            <a:off x="3300984" y="481584"/>
            <a:ext cx="484632" cy="2057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2971800" y="1143000"/>
            <a:ext cx="44979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			Rules Engine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>
            <p:custDataLst>
              <p:tags r:id="rId11"/>
            </p:custDataLst>
          </p:nvPr>
        </p:nvCxnSpPr>
        <p:spPr>
          <a:xfrm rot="10800000" flipV="1">
            <a:off x="1804322" y="1896424"/>
            <a:ext cx="4977478" cy="130397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2"/>
            </p:custDataLst>
          </p:nvPr>
        </p:nvCxnSpPr>
        <p:spPr>
          <a:xfrm rot="10800000" flipV="1">
            <a:off x="3657600" y="1896426"/>
            <a:ext cx="3162300" cy="1303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 rot="5400000">
            <a:off x="5615066" y="1996360"/>
            <a:ext cx="1304768" cy="11049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4"/>
            </p:custDataLst>
          </p:nvPr>
        </p:nvCxnSpPr>
        <p:spPr>
          <a:xfrm rot="16200000" flipH="1">
            <a:off x="6636225" y="2080100"/>
            <a:ext cx="1304768" cy="93741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</a:t>
            </a:r>
          </a:p>
          <a:p>
            <a:r>
              <a:rPr lang="en-US" dirty="0" smtClean="0"/>
              <a:t>Spouse</a:t>
            </a:r>
          </a:p>
          <a:p>
            <a:r>
              <a:rPr lang="en-US" dirty="0" smtClean="0"/>
              <a:t>Dependent 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Age/sex distribution of the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6030432" y="2249348"/>
            <a:ext cx="2884968" cy="3829433"/>
          </a:xfrm>
        </p:spPr>
        <p:txBody>
          <a:bodyPr/>
          <a:lstStyle/>
          <a:p>
            <a:r>
              <a:rPr lang="en-US" dirty="0" smtClean="0"/>
              <a:t>Expense distribution</a:t>
            </a:r>
          </a:p>
          <a:p>
            <a:endParaRPr lang="en-US" dirty="0" smtClean="0"/>
          </a:p>
          <a:p>
            <a:r>
              <a:rPr lang="en-US" u="sng" dirty="0" smtClean="0"/>
              <a:t>Population</a:t>
            </a:r>
            <a:r>
              <a:rPr lang="en-US" dirty="0" smtClean="0"/>
              <a:t>	            </a:t>
            </a:r>
            <a:r>
              <a:rPr lang="en-US" u="sng" dirty="0" smtClean="0"/>
              <a:t>% of Spend</a:t>
            </a:r>
          </a:p>
          <a:p>
            <a:r>
              <a:rPr lang="en-US" dirty="0" smtClean="0"/>
              <a:t>1%			30+%</a:t>
            </a:r>
          </a:p>
          <a:p>
            <a:r>
              <a:rPr lang="en-US" dirty="0" smtClean="0"/>
              <a:t>2-5%</a:t>
            </a:r>
          </a:p>
          <a:p>
            <a:r>
              <a:rPr lang="en-US" dirty="0" smtClean="0"/>
              <a:t>6-15%</a:t>
            </a:r>
          </a:p>
          <a:p>
            <a:r>
              <a:rPr lang="en-US" dirty="0" smtClean="0"/>
              <a:t>16-30%</a:t>
            </a:r>
          </a:p>
          <a:p>
            <a:r>
              <a:rPr lang="en-US" dirty="0" smtClean="0"/>
              <a:t>31-60%</a:t>
            </a:r>
          </a:p>
          <a:p>
            <a:r>
              <a:rPr lang="en-US" dirty="0" smtClean="0"/>
              <a:t>61-100%		&lt; 1%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Distribution of spend, health conditions and quality across </a:t>
            </a:r>
          </a:p>
          <a:p>
            <a:pPr algn="ctr"/>
            <a:r>
              <a:rPr lang="en-US" sz="2400" dirty="0" smtClean="0"/>
              <a:t>membership status, age, sex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Cost trends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Norm comparison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Modeling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Predicted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Future</a:t>
            </a:r>
          </a:p>
          <a:p>
            <a:r>
              <a:rPr lang="en-US" dirty="0" smtClean="0"/>
              <a:t>	Performance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Actual </a:t>
            </a:r>
            <a:r>
              <a:rPr lang="en-US" dirty="0" err="1" smtClean="0"/>
              <a:t>vs</a:t>
            </a:r>
            <a:r>
              <a:rPr lang="en-US" dirty="0" smtClean="0"/>
              <a:t> Predicted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228600" y="990600"/>
            <a:ext cx="8763000" cy="809625"/>
          </a:xfrm>
        </p:spPr>
        <p:txBody>
          <a:bodyPr/>
          <a:lstStyle/>
          <a:p>
            <a:pPr algn="ctr"/>
            <a:r>
              <a:rPr lang="en-US" sz="2800" dirty="0" smtClean="0"/>
              <a:t>Focus on cost drivers </a:t>
            </a:r>
          </a:p>
          <a:p>
            <a:pPr algn="ctr"/>
            <a:r>
              <a:rPr lang="en-US" sz="2400" dirty="0" smtClean="0"/>
              <a:t>Factors affecting change include: membership, utilization, pricing, intensity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249348"/>
            <a:ext cx="2755900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Disease Registry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List of top conditions (chronic and acute)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Prevalence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New diagnoses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Cost metrics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Comparison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Benchmark  - Commercial norm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Period 1 / 2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200400" y="2262049"/>
            <a:ext cx="2624137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Quality and risk measures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Risks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Disease burden in population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Gaps in Care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Care delivery / quality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5994400" y="2249348"/>
            <a:ext cx="2768600" cy="38294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Clinical deep dives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Specific consultative evaluations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Comorbidity</a:t>
            </a:r>
            <a:r>
              <a:rPr lang="en-US" sz="1600" dirty="0" smtClean="0"/>
              <a:t> analysis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Include disease prevalence, population health status, quality of care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Concurrent models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Relative risk score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Predicts cost and utilization using prior health status and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Regression model fits population around normative  “1.0”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Benchmarked to:	- Book of Business</a:t>
            </a:r>
            <a:br>
              <a:rPr lang="en-US" sz="1800" dirty="0" smtClean="0"/>
            </a:br>
            <a:r>
              <a:rPr lang="en-US" sz="1800" dirty="0" smtClean="0"/>
              <a:t>		- Norm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Predictive models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Budgeting and forecasting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Likelihood models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management</a:t>
            </a:r>
            <a:br>
              <a:rPr lang="en-US" dirty="0" smtClean="0"/>
            </a:br>
            <a:r>
              <a:rPr lang="en-US" dirty="0" smtClean="0"/>
              <a:t>Intervention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62" y="4162924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Network utilization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Geography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Pricing / discount differentials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1"/>
          </p:nvPr>
        </p:nvSpPr>
        <p:spPr>
          <a:xfrm>
            <a:off x="4787661" y="4162925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Tests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Imaging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Vascular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2"/>
          </p:nvPr>
        </p:nvSpPr>
        <p:spPr>
          <a:xfrm>
            <a:off x="520462" y="2105524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Utilization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Admissions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Acute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Subacute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Office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>
          <a:xfrm>
            <a:off x="4787661" y="2105525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Specialty 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Med specialties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Non-PBM drugs*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4"/>
          </p:nvPr>
        </p:nvSpPr>
        <p:spPr>
          <a:xfrm>
            <a:off x="474663" y="1171575"/>
            <a:ext cx="7094549" cy="809625"/>
          </a:xfrm>
        </p:spPr>
        <p:txBody>
          <a:bodyPr/>
          <a:lstStyle/>
          <a:p>
            <a:pPr algn="ctr"/>
            <a:r>
              <a:rPr lang="en-US" sz="2400" dirty="0" smtClean="0"/>
              <a:t>Understand patterns of utilization and healthcare spending</a:t>
            </a:r>
            <a:endParaRPr lang="en-US" sz="2400" dirty="0"/>
          </a:p>
        </p:txBody>
      </p:sp>
      <p:pic>
        <p:nvPicPr>
          <p:cNvPr id="7170" name="Picture 2" descr="http://www.selectism.com/news/wp-content/uploads/2010/01/red-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9212" y="1038225"/>
            <a:ext cx="1340017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Verisk Health:</a:t>
            </a:r>
            <a:br>
              <a:rPr lang="en-US" dirty="0" smtClean="0"/>
            </a:br>
            <a:r>
              <a:rPr lang="en-US" dirty="0" smtClean="0"/>
              <a:t>Who we are</a:t>
            </a:r>
          </a:p>
          <a:p>
            <a:r>
              <a:rPr lang="en-US" dirty="0" smtClean="0"/>
              <a:t>	What we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Data management in the healthcare environment </a:t>
            </a:r>
          </a:p>
          <a:p>
            <a:r>
              <a:rPr lang="en-US" dirty="0" smtClean="0"/>
              <a:t>Example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Data challenges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3" name="think-cell Slide" r:id="rId10" imgW="270" imgH="270" progId="TCLayout.ActiveDocument.1">
              <p:embed/>
            </p:oleObj>
          </a:graphicData>
        </a:graphic>
      </p:graphicFrame>
      <p:pic>
        <p:nvPicPr>
          <p:cNvPr id="5122" name="Picture 2" descr="http://t0.gstatic.com/images?q=tbn:ANd9GcS6STnlN47pFf_mVQV1MnCGlWc3CLHnlkBvpvSAaKoRMCAMFA-KN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685800"/>
            <a:ext cx="2619375" cy="1470025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Pharmacy Analytics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Prescribing patterns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Brand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Generic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Opportunities for generic conversion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1"/>
            <p:custDataLst>
              <p:tags r:id="rId5"/>
            </p:custDataLst>
          </p:nvPr>
        </p:nvSpPr>
        <p:spPr>
          <a:xfrm>
            <a:off x="4711461" y="2155825"/>
            <a:ext cx="41277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Medication possession ratio (MPR)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Measure of Rx compliance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Ratio of:     </a:t>
            </a:r>
            <a:r>
              <a:rPr lang="en-US" sz="1800" u="sng" dirty="0" smtClean="0">
                <a:solidFill>
                  <a:schemeClr val="accent5"/>
                </a:solidFill>
              </a:rPr>
              <a:t># Days  filled 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5"/>
                </a:solidFill>
              </a:rPr>
              <a:t>		           # Days  Rx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2"/>
            <p:custDataLst>
              <p:tags r:id="rId6"/>
            </p:custDataLst>
          </p:nvPr>
        </p:nvSpPr>
        <p:spPr>
          <a:xfrm>
            <a:off x="520462" y="2209800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Pricing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Brand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Generic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Fill location 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Mail order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  <p:custDataLst>
              <p:tags r:id="rId7"/>
            </p:custDataLst>
          </p:nvPr>
        </p:nvSpPr>
        <p:spPr>
          <a:xfrm>
            <a:off x="4787661" y="4315324"/>
            <a:ext cx="3899139" cy="1628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Non-PBM drug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i="1" dirty="0" smtClean="0"/>
              <a:t>Costs by location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i="1" dirty="0" smtClean="0"/>
              <a:t>e.g. office, outpatient hospital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4"/>
            <p:custDataLst>
              <p:tags r:id="rId8"/>
            </p:custDataLst>
          </p:nvPr>
        </p:nvSpPr>
        <p:spPr>
          <a:xfrm>
            <a:off x="474663" y="1171575"/>
            <a:ext cx="6840537" cy="809625"/>
          </a:xfrm>
        </p:spPr>
        <p:txBody>
          <a:bodyPr/>
          <a:lstStyle/>
          <a:p>
            <a:pPr algn="ctr"/>
            <a:r>
              <a:rPr lang="en-US" sz="2400" dirty="0" smtClean="0"/>
              <a:t>Utilizing PBM and claims data</a:t>
            </a:r>
          </a:p>
          <a:p>
            <a:pPr algn="ctr"/>
            <a:r>
              <a:rPr lang="en-US" sz="2400" dirty="0" smtClean="0"/>
              <a:t>Examples of analytic capabilities: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Challenges: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Manage health care costs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Provide insight into vendor performance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Budgeting and forecasting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Large multi-state employer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High rates of chronic disease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Benefit strategy includes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High deductible health insurance and HMO options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Disease management through outside vendors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</a:t>
            </a:r>
            <a:r>
              <a:rPr lang="en-US" dirty="0" smtClean="0"/>
              <a:t>Cost Drivers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Answers questions including: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What is the overall performance across all carriers?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do specific subgroups perform?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What is driving changes in medical spend?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Are there areas to focus for controlling cost?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Cost Drivers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Aggregate carrier information to common format for overall analysis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Analyze cost trends and determine drivers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Report on demographic and membership patterns across all carriers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Analyze patterns of health spend by cuts across membership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Influences include health policy, general economy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Impacts on membership changes (e.g. hiring or layoffs)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Monitor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7" name="think-cell Slide" r:id="rId52" imgW="0" imgH="0" progId="TCLayout.ActiveDocument.1">
              <p:embed/>
            </p:oleObj>
          </a:graphicData>
        </a:graphic>
      </p:graphicFrame>
      <p:sp>
        <p:nvSpPr>
          <p:cNvPr id="30" name="Rectangle 2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Calibri"/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>
          <a:xfrm>
            <a:off x="1219200" y="1651000"/>
            <a:ext cx="1563688" cy="2513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Text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0787" y="1600200"/>
            <a:ext cx="198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Total </a:t>
            </a:r>
            <a:r>
              <a:rPr lang="en-US" sz="1100" b="1" dirty="0" smtClean="0">
                <a:latin typeface="Calibri" pitchFamily="34" charset="0"/>
              </a:rPr>
              <a:t>Expenses</a:t>
            </a:r>
            <a:endParaRPr lang="en-US" sz="1100" b="1" dirty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$ Millions</a:t>
            </a:r>
            <a:endParaRPr lang="en-US" sz="1100" dirty="0">
              <a:latin typeface="Calibri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17812" y="1831973"/>
            <a:ext cx="992188" cy="2663827"/>
            <a:chOff x="2819400" y="2476500"/>
            <a:chExt cx="763588" cy="2819400"/>
          </a:xfrm>
        </p:grpSpPr>
        <p:cxnSp>
          <p:nvCxnSpPr>
            <p:cNvPr id="49" name="Elbow Connector 48"/>
            <p:cNvCxnSpPr/>
            <p:nvPr>
              <p:custDataLst>
                <p:tags r:id="rId48"/>
              </p:custDataLst>
            </p:nvPr>
          </p:nvCxnSpPr>
          <p:spPr>
            <a:xfrm rot="10800000" flipV="1">
              <a:off x="3581400" y="2476500"/>
              <a:ext cx="1588" cy="2819400"/>
            </a:xfrm>
            <a:prstGeom prst="bentConnector3">
              <a:avLst>
                <a:gd name="adj1" fmla="val 14395466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>
              <p:custDataLst>
                <p:tags r:id="rId49"/>
              </p:custDataLst>
            </p:nvPr>
          </p:nvCxnSpPr>
          <p:spPr>
            <a:xfrm rot="10800000">
              <a:off x="2819400" y="3912798"/>
              <a:ext cx="5334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28600" y="196948"/>
            <a:ext cx="8763000" cy="75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defRPr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4D4D4D"/>
                </a:solidFill>
                <a:latin typeface="+mj-lt"/>
              </a:rPr>
              <a:t>What Are Key Cost Drivers?</a:t>
            </a:r>
            <a:endParaRPr lang="en-US" sz="24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04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27150" y="6407477"/>
            <a:ext cx="42434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 Narrow" pitchFamily="34" charset="0"/>
              </a:rPr>
              <a:t>Sep 08 – Aug 10:  Calculations are based on  Total expenses and membership </a:t>
            </a:r>
            <a:endParaRPr lang="en-US" sz="1100" dirty="0">
              <a:latin typeface="Arial Narrow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270000" y="2379662"/>
          <a:ext cx="1495408" cy="1485900"/>
        </p:xfrm>
        <a:graphic>
          <a:graphicData uri="http://schemas.openxmlformats.org/presentationml/2006/ole">
            <p:oleObj spid="_x0000_s1026" name="Chart" r:id="rId53" imgW="1495408" imgH="1485900" progId="MSGraph.Chart.8">
              <p:embed followColorScheme="full"/>
            </p:oleObj>
          </a:graphicData>
        </a:graphic>
      </p:graphicFrame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 bwMode="auto">
          <a:xfrm flipV="1">
            <a:off x="1689100" y="2043112"/>
            <a:ext cx="647700" cy="952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>
            <p:custDataLst>
              <p:tags r:id="rId9"/>
            </p:custDataLst>
          </p:nvPr>
        </p:nvSpPr>
        <p:spPr bwMode="auto">
          <a:xfrm>
            <a:off x="1825625" y="1930400"/>
            <a:ext cx="376237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fld id="{CE89B6EE-BBA0-475B-8B1A-36F6E24CC38B}" type="datetime'''+''''''''''''''''''''''''''''''1''''''%'''''''''''''''''''">
              <a:rPr lang="en-US" sz="1200" b="1" smtClean="0">
                <a:solidFill>
                  <a:schemeClr val="tx1"/>
                </a:solidFill>
                <a:latin typeface="Calibri"/>
                <a:sym typeface="Calibri"/>
              </a:rPr>
              <a:pPr algn="ctr">
                <a:lnSpc>
                  <a:spcPct val="90000"/>
                </a:lnSpc>
              </a:pPr>
              <a:t>+1%</a:t>
            </a:fld>
            <a:endParaRPr lang="en-US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10"/>
            </p:custDataLst>
          </p:nvPr>
        </p:nvSpPr>
        <p:spPr bwMode="auto">
          <a:xfrm>
            <a:off x="2265362" y="3805237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P2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2" name="Rectangle 141"/>
          <p:cNvSpPr/>
          <p:nvPr>
            <p:custDataLst>
              <p:tags r:id="rId11"/>
            </p:custDataLst>
          </p:nvPr>
        </p:nvSpPr>
        <p:spPr bwMode="auto">
          <a:xfrm>
            <a:off x="2200275" y="2266950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5DBE0CF2-53F0-4212-9C72-14504A8C6B0D}" type="datetime'''''1''''''''2''''''''''''9''''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129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7" name="Rectangle 26"/>
          <p:cNvSpPr/>
          <p:nvPr>
            <p:custDataLst>
              <p:tags r:id="rId12"/>
            </p:custDataLst>
          </p:nvPr>
        </p:nvSpPr>
        <p:spPr bwMode="auto">
          <a:xfrm>
            <a:off x="1617662" y="3805237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P1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 bwMode="auto">
          <a:xfrm>
            <a:off x="1552575" y="2276475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532E610C-2A8A-470E-BBF5-168A1CBC1B89}" type="datetime'''''''''''1''''''''''''''2''''''''''''''''''''8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128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810000" y="871537"/>
            <a:ext cx="1600125" cy="2633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3860800" y="1720850"/>
          <a:ext cx="1495408" cy="1485900"/>
        </p:xfrm>
        <a:graphic>
          <a:graphicData uri="http://schemas.openxmlformats.org/presentationml/2006/ole">
            <p:oleObj spid="_x0000_s1028" name="Chart" r:id="rId54" imgW="1495408" imgH="1485900" progId="MSGraph.Chart.8">
              <p:embed followColorScheme="full"/>
            </p:oleObj>
          </a:graphicData>
        </a:graphic>
      </p:graphicFrame>
      <p:cxnSp>
        <p:nvCxnSpPr>
          <p:cNvPr id="58" name="Straight Connector 57"/>
          <p:cNvCxnSpPr/>
          <p:nvPr>
            <p:custDataLst>
              <p:tags r:id="rId15"/>
            </p:custDataLst>
          </p:nvPr>
        </p:nvCxnSpPr>
        <p:spPr bwMode="auto">
          <a:xfrm>
            <a:off x="4279900" y="1493837"/>
            <a:ext cx="647700" cy="5715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>
            <p:custDataLst>
              <p:tags r:id="rId16"/>
            </p:custDataLst>
          </p:nvPr>
        </p:nvSpPr>
        <p:spPr bwMode="auto">
          <a:xfrm>
            <a:off x="4437062" y="1404937"/>
            <a:ext cx="3333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fld id="{002A3FEC-384A-4947-9FCA-7EECA532C10A}" type="datetime'''''''''''''''''-''''''''''5''''''''''''''''''''%'">
              <a:rPr lang="en-US" sz="1200" b="1" smtClean="0">
                <a:solidFill>
                  <a:schemeClr val="tx1"/>
                </a:solidFill>
                <a:latin typeface="Calibri"/>
                <a:sym typeface="Calibri"/>
              </a:rPr>
              <a:pPr algn="ctr">
                <a:lnSpc>
                  <a:spcPct val="90000"/>
                </a:lnSpc>
              </a:pPr>
              <a:t>-5%</a:t>
            </a:fld>
            <a:endParaRPr lang="en-US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4" name="Rectangle 83"/>
          <p:cNvSpPr/>
          <p:nvPr>
            <p:custDataLst>
              <p:tags r:id="rId17"/>
            </p:custDataLst>
          </p:nvPr>
        </p:nvSpPr>
        <p:spPr bwMode="auto">
          <a:xfrm>
            <a:off x="4856162" y="3146425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P2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5" name="Rectangle 84"/>
          <p:cNvSpPr/>
          <p:nvPr>
            <p:custDataLst>
              <p:tags r:id="rId18"/>
            </p:custDataLst>
          </p:nvPr>
        </p:nvSpPr>
        <p:spPr bwMode="auto">
          <a:xfrm>
            <a:off x="4791075" y="1665287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9C1FD976-2019-4207-8FE3-8D88EFA808A8}" type="datetime'''''''''3''''''''''''''''''''''''''''''''''''3''5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335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6" name="Rectangle 85"/>
          <p:cNvSpPr/>
          <p:nvPr>
            <p:custDataLst>
              <p:tags r:id="rId19"/>
            </p:custDataLst>
          </p:nvPr>
        </p:nvSpPr>
        <p:spPr bwMode="auto">
          <a:xfrm>
            <a:off x="4208462" y="3146425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P1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20"/>
            </p:custDataLst>
          </p:nvPr>
        </p:nvSpPr>
        <p:spPr bwMode="auto">
          <a:xfrm>
            <a:off x="4143375" y="1608137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7C977C0C-58AE-451E-8D3B-BFA12EA3353E}" type="datetime'''3''''''''''''''''''''''''''5''''''''''2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352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21"/>
            </p:custDataLst>
          </p:nvPr>
        </p:nvSpPr>
        <p:spPr>
          <a:xfrm>
            <a:off x="3810000" y="3635375"/>
            <a:ext cx="1600125" cy="2536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3860800" y="4371975"/>
          <a:ext cx="1495408" cy="1485900"/>
        </p:xfrm>
        <a:graphic>
          <a:graphicData uri="http://schemas.openxmlformats.org/presentationml/2006/ole">
            <p:oleObj spid="_x0000_s1029" name="Chart" r:id="rId55" imgW="1495408" imgH="1485900" progId="MSGraph.Chart.8">
              <p:embed followColorScheme="full"/>
            </p:oleObj>
          </a:graphicData>
        </a:graphic>
      </p:graphicFrame>
      <p:cxnSp>
        <p:nvCxnSpPr>
          <p:cNvPr id="56" name="Straight Connector 55"/>
          <p:cNvCxnSpPr/>
          <p:nvPr>
            <p:custDataLst>
              <p:tags r:id="rId22"/>
            </p:custDataLst>
          </p:nvPr>
        </p:nvCxnSpPr>
        <p:spPr bwMode="auto">
          <a:xfrm flipV="1">
            <a:off x="4279900" y="3997325"/>
            <a:ext cx="647700" cy="8572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>
            <p:custDataLst>
              <p:tags r:id="rId23"/>
            </p:custDataLst>
          </p:nvPr>
        </p:nvSpPr>
        <p:spPr bwMode="auto">
          <a:xfrm>
            <a:off x="4208462" y="5797550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P1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9" name="Oval 158"/>
          <p:cNvSpPr/>
          <p:nvPr>
            <p:custDataLst>
              <p:tags r:id="rId24"/>
            </p:custDataLst>
          </p:nvPr>
        </p:nvSpPr>
        <p:spPr bwMode="auto">
          <a:xfrm>
            <a:off x="4416425" y="3922712"/>
            <a:ext cx="376237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fld id="{A1EA20E1-C407-4542-A551-C3125A5459AE}" type="datetime'''''''''+''''''''7''''''''''''''''''''%'''''''''''''''''''">
              <a:rPr lang="en-US" sz="1200" b="1" smtClean="0">
                <a:solidFill>
                  <a:schemeClr val="tx1"/>
                </a:solidFill>
                <a:latin typeface="Calibri"/>
                <a:sym typeface="Calibri"/>
              </a:rPr>
              <a:pPr algn="ctr">
                <a:lnSpc>
                  <a:spcPct val="90000"/>
                </a:lnSpc>
              </a:pPr>
              <a:t>+7%</a:t>
            </a:fld>
            <a:endParaRPr lang="en-US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1" name="Rectangle 150"/>
          <p:cNvSpPr/>
          <p:nvPr>
            <p:custDataLst>
              <p:tags r:id="rId25"/>
            </p:custDataLst>
          </p:nvPr>
        </p:nvSpPr>
        <p:spPr bwMode="auto">
          <a:xfrm>
            <a:off x="4856162" y="5797550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P2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7" name="Rectangle 156"/>
          <p:cNvSpPr/>
          <p:nvPr>
            <p:custDataLst>
              <p:tags r:id="rId26"/>
            </p:custDataLst>
          </p:nvPr>
        </p:nvSpPr>
        <p:spPr bwMode="auto">
          <a:xfrm>
            <a:off x="4791075" y="4259262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4D4E48CD-D436-40F2-9B82-DFD1AFCB0BE7}" type="datetime'''''''''''''3''9''''0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390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6" name="Rectangle 155"/>
          <p:cNvSpPr/>
          <p:nvPr>
            <p:custDataLst>
              <p:tags r:id="rId27"/>
            </p:custDataLst>
          </p:nvPr>
        </p:nvSpPr>
        <p:spPr bwMode="auto">
          <a:xfrm>
            <a:off x="4143375" y="4344987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8215B249-3D59-45AB-AEC7-82268EA4254A}" type="datetime'''''''3''''''''6''''''''''''''''''''''''''''''4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364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28"/>
            </p:custDataLst>
          </p:nvPr>
        </p:nvSpPr>
        <p:spPr>
          <a:xfrm>
            <a:off x="6400800" y="1266825"/>
            <a:ext cx="1600125" cy="2536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6451600" y="2046287"/>
          <a:ext cx="1495408" cy="1485900"/>
        </p:xfrm>
        <a:graphic>
          <a:graphicData uri="http://schemas.openxmlformats.org/presentationml/2006/ole">
            <p:oleObj spid="_x0000_s1030" name="Chart" r:id="rId56" imgW="1495408" imgH="1485900" progId="MSGraph.Chart.8">
              <p:embed followColorScheme="full"/>
            </p:oleObj>
          </a:graphicData>
        </a:graphic>
      </p:graphicFrame>
      <p:cxnSp>
        <p:nvCxnSpPr>
          <p:cNvPr id="60" name="Straight Connector 59"/>
          <p:cNvCxnSpPr/>
          <p:nvPr>
            <p:custDataLst>
              <p:tags r:id="rId29"/>
            </p:custDataLst>
          </p:nvPr>
        </p:nvCxnSpPr>
        <p:spPr bwMode="auto">
          <a:xfrm flipV="1">
            <a:off x="6870700" y="1685925"/>
            <a:ext cx="647700" cy="5715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>
            <p:custDataLst>
              <p:tags r:id="rId30"/>
            </p:custDataLst>
          </p:nvPr>
        </p:nvSpPr>
        <p:spPr bwMode="auto">
          <a:xfrm>
            <a:off x="7381875" y="1933575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40B283C2-5914-4FBF-A10E-9EFD0585F76F}" type="datetime'''''''''''''3''''''''''''''''''''''''''0''0''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300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9" name="Oval 98"/>
          <p:cNvSpPr/>
          <p:nvPr>
            <p:custDataLst>
              <p:tags r:id="rId31"/>
            </p:custDataLst>
          </p:nvPr>
        </p:nvSpPr>
        <p:spPr bwMode="auto">
          <a:xfrm>
            <a:off x="7007225" y="1597025"/>
            <a:ext cx="376237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fld id="{EBBD2574-3AB0-43B1-B0F7-CDBD755B5447}" type="datetime'''''''''''''+''''''''''''''''''5''''''''''''''%'''''''''">
              <a:rPr lang="en-US" sz="1200" b="1" smtClean="0">
                <a:solidFill>
                  <a:schemeClr val="tx1"/>
                </a:solidFill>
                <a:latin typeface="Calibri"/>
                <a:sym typeface="Calibri"/>
              </a:rPr>
              <a:pPr algn="ctr">
                <a:lnSpc>
                  <a:spcPct val="90000"/>
                </a:lnSpc>
              </a:pPr>
              <a:t>+5%</a:t>
            </a:fld>
            <a:endParaRPr lang="en-US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32"/>
            </p:custDataLst>
          </p:nvPr>
        </p:nvSpPr>
        <p:spPr bwMode="auto">
          <a:xfrm>
            <a:off x="7446962" y="3471862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P2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2" name="Rectangle 101"/>
          <p:cNvSpPr/>
          <p:nvPr>
            <p:custDataLst>
              <p:tags r:id="rId33"/>
            </p:custDataLst>
          </p:nvPr>
        </p:nvSpPr>
        <p:spPr bwMode="auto">
          <a:xfrm>
            <a:off x="6799262" y="3471862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P1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3" name="Rectangle 102"/>
          <p:cNvSpPr/>
          <p:nvPr>
            <p:custDataLst>
              <p:tags r:id="rId34"/>
            </p:custDataLst>
          </p:nvPr>
        </p:nvSpPr>
        <p:spPr bwMode="auto">
          <a:xfrm>
            <a:off x="6734175" y="1990725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7" tIns="0" rIns="20637" bIns="0" rtlCol="0" anchor="b" anchorCtr="0">
            <a:noAutofit/>
          </a:bodyPr>
          <a:lstStyle/>
          <a:p>
            <a:pPr algn="ctr"/>
            <a:fld id="{A4E92FED-22D4-481F-B837-35BE7951CC67}" type="datetime'''''''''2''''''''''''''''''''''''''8''''''''''''5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pPr algn="ctr"/>
              <a:t>285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35"/>
            </p:custDataLst>
          </p:nvPr>
        </p:nvSpPr>
        <p:spPr>
          <a:xfrm>
            <a:off x="6400800" y="4168775"/>
            <a:ext cx="1600125" cy="2536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6451600" y="4691062"/>
          <a:ext cx="1495408" cy="1743143"/>
        </p:xfrm>
        <a:graphic>
          <a:graphicData uri="http://schemas.openxmlformats.org/presentationml/2006/ole">
            <p:oleObj spid="_x0000_s1031" name="Chart" r:id="rId57" imgW="1495408" imgH="1743143" progId="MSGraph.Chart.8">
              <p:embed followColorScheme="full"/>
            </p:oleObj>
          </a:graphicData>
        </a:graphic>
      </p:graphicFrame>
      <p:cxnSp>
        <p:nvCxnSpPr>
          <p:cNvPr id="61" name="Straight Connector 60"/>
          <p:cNvCxnSpPr/>
          <p:nvPr>
            <p:custDataLst>
              <p:tags r:id="rId36"/>
            </p:custDataLst>
          </p:nvPr>
        </p:nvCxnSpPr>
        <p:spPr bwMode="auto">
          <a:xfrm flipV="1">
            <a:off x="6870700" y="4718050"/>
            <a:ext cx="647700" cy="10477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>
            <p:custDataLst>
              <p:tags r:id="rId37"/>
            </p:custDataLst>
          </p:nvPr>
        </p:nvSpPr>
        <p:spPr bwMode="auto">
          <a:xfrm>
            <a:off x="7007225" y="4652962"/>
            <a:ext cx="376237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fld id="{2D08DF9D-B7E1-44CE-BF96-A6BC5C53E0E4}" type="datetime'''''''''+''''''''''''''''''''''''''''''''''''9%'">
              <a:rPr lang="en-US" sz="1200" b="1" smtClean="0">
                <a:solidFill>
                  <a:schemeClr val="tx1"/>
                </a:solidFill>
                <a:latin typeface="Calibri"/>
                <a:sym typeface="Calibri"/>
              </a:rPr>
              <a:pPr algn="ctr">
                <a:lnSpc>
                  <a:spcPct val="90000"/>
                </a:lnSpc>
              </a:pPr>
              <a:t>+9%</a:t>
            </a:fld>
            <a:endParaRPr lang="en-US" sz="12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38"/>
            </p:custDataLst>
          </p:nvPr>
        </p:nvSpPr>
        <p:spPr bwMode="auto">
          <a:xfrm>
            <a:off x="7446962" y="6364287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P2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0" name="Rectangle 109"/>
          <p:cNvSpPr/>
          <p:nvPr>
            <p:custDataLst>
              <p:tags r:id="rId39"/>
            </p:custDataLst>
          </p:nvPr>
        </p:nvSpPr>
        <p:spPr bwMode="auto">
          <a:xfrm>
            <a:off x="6799262" y="6364287"/>
            <a:ext cx="142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sym typeface="Calibri"/>
              </a:rPr>
              <a:t>P1</a:t>
            </a:r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pSp>
        <p:nvGrpSpPr>
          <p:cNvPr id="3" name="Group 47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5408612" y="2593973"/>
            <a:ext cx="992188" cy="2663827"/>
            <a:chOff x="2819400" y="2476500"/>
            <a:chExt cx="763588" cy="2819400"/>
          </a:xfrm>
        </p:grpSpPr>
        <p:cxnSp>
          <p:nvCxnSpPr>
            <p:cNvPr id="113" name="Elbow Connector 112"/>
            <p:cNvCxnSpPr/>
            <p:nvPr>
              <p:custDataLst>
                <p:tags r:id="rId46"/>
              </p:custDataLst>
            </p:nvPr>
          </p:nvCxnSpPr>
          <p:spPr>
            <a:xfrm rot="10800000" flipV="1">
              <a:off x="3581400" y="2476500"/>
              <a:ext cx="1588" cy="2819400"/>
            </a:xfrm>
            <a:prstGeom prst="bentConnector3">
              <a:avLst>
                <a:gd name="adj1" fmla="val 14395466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>
              <p:custDataLst>
                <p:tags r:id="rId47"/>
              </p:custDataLst>
            </p:nvPr>
          </p:nvCxnSpPr>
          <p:spPr>
            <a:xfrm rot="10800000">
              <a:off x="2819400" y="3912798"/>
              <a:ext cx="5334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3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871537"/>
            <a:ext cx="198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Change in Member</a:t>
            </a:r>
          </a:p>
          <a:p>
            <a:r>
              <a:rPr lang="en-US" sz="1100" b="1" dirty="0" smtClean="0">
                <a:latin typeface="Calibri" pitchFamily="34" charset="0"/>
              </a:rPr>
              <a:t>Months </a:t>
            </a:r>
            <a:r>
              <a:rPr lang="en-US" sz="1100" dirty="0" smtClean="0">
                <a:latin typeface="Calibri" pitchFamily="34" charset="0"/>
              </a:rPr>
              <a:t>(Thousands)</a:t>
            </a:r>
            <a:endParaRPr lang="en-US" sz="800" dirty="0">
              <a:latin typeface="Calibri" pitchFamily="34" charset="0"/>
            </a:endParaRPr>
          </a:p>
        </p:txBody>
      </p:sp>
      <p:sp>
        <p:nvSpPr>
          <p:cNvPr id="122" name="TextBox 3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00800" y="1245513"/>
            <a:ext cx="1981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Change in Medical </a:t>
            </a:r>
          </a:p>
          <a:p>
            <a:r>
              <a:rPr lang="en-US" sz="1100" b="1" dirty="0" smtClean="0">
                <a:latin typeface="Calibri" pitchFamily="34" charset="0"/>
              </a:rPr>
              <a:t>PMPM</a:t>
            </a:r>
            <a:endParaRPr lang="en-US" sz="1100" b="1" dirty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$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3" name="TextBox 3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10000" y="3667036"/>
            <a:ext cx="1981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Change in Total </a:t>
            </a:r>
          </a:p>
          <a:p>
            <a:r>
              <a:rPr lang="en-US" sz="1100" b="1" dirty="0" smtClean="0">
                <a:latin typeface="Calibri" pitchFamily="34" charset="0"/>
              </a:rPr>
              <a:t>PMPM</a:t>
            </a:r>
          </a:p>
          <a:p>
            <a:r>
              <a:rPr lang="en-US" sz="1100" dirty="0" smtClean="0">
                <a:latin typeface="Calibri" pitchFamily="34" charset="0"/>
              </a:rPr>
              <a:t>$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4" name="TextBox 3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400800" y="4191000"/>
            <a:ext cx="1981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Change in Pharmacy </a:t>
            </a:r>
          </a:p>
          <a:p>
            <a:r>
              <a:rPr lang="en-US" sz="1100" b="1" dirty="0" smtClean="0">
                <a:latin typeface="Calibri" pitchFamily="34" charset="0"/>
              </a:rPr>
              <a:t>PMPM</a:t>
            </a:r>
            <a:endParaRPr lang="en-US" sz="1100" b="1" dirty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$ 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62" name="Rounded Rectangle 61"/>
          <p:cNvSpPr/>
          <p:nvPr>
            <p:custDataLst>
              <p:tags r:id="rId45"/>
            </p:custDataLst>
          </p:nvPr>
        </p:nvSpPr>
        <p:spPr>
          <a:xfrm>
            <a:off x="6172200" y="952500"/>
            <a:ext cx="2051701" cy="297021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45" imgW="0" imgH="0" progId="TCLayout.ActiveDocument.1">
              <p:embed/>
            </p:oleObj>
          </a:graphicData>
        </a:graphic>
      </p:graphicFrame>
      <p:sp>
        <p:nvSpPr>
          <p:cNvPr id="30" name="Rectangle 2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000" dirty="0">
              <a:latin typeface="Calibri"/>
              <a:sym typeface="Calibri"/>
            </a:endParaRPr>
          </a:p>
        </p:txBody>
      </p:sp>
      <p:sp>
        <p:nvSpPr>
          <p:cNvPr id="1127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3525" y="6442075"/>
            <a:ext cx="1017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Full Cycle - Demo</a:t>
            </a: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>
          <a:xfrm>
            <a:off x="1250950" y="2516188"/>
            <a:ext cx="1609726" cy="2541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358900" y="3671888"/>
          <a:ext cx="1501775" cy="1041400"/>
        </p:xfrm>
        <a:graphic>
          <a:graphicData uri="http://schemas.openxmlformats.org/presentationml/2006/ole">
            <p:oleObj spid="_x0000_s2051" name="Worksheet" r:id="rId46" imgW="1504849" imgH="1038157" progId="Excel.Sheet.8">
              <p:embed/>
            </p:oleObj>
          </a:graphicData>
        </a:graphic>
      </p:graphicFrame>
      <p:sp>
        <p:nvSpPr>
          <p:cNvPr id="102" name="Rectangle 101"/>
          <p:cNvSpPr/>
          <p:nvPr>
            <p:custDataLst>
              <p:tags r:id="rId5"/>
            </p:custDataLst>
          </p:nvPr>
        </p:nvSpPr>
        <p:spPr bwMode="auto">
          <a:xfrm>
            <a:off x="1533525" y="4724400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P1</a:t>
            </a:r>
          </a:p>
        </p:txBody>
      </p:sp>
      <p:sp>
        <p:nvSpPr>
          <p:cNvPr id="134" name="Rectangle 133"/>
          <p:cNvSpPr/>
          <p:nvPr>
            <p:custDataLst>
              <p:tags r:id="rId6"/>
            </p:custDataLst>
          </p:nvPr>
        </p:nvSpPr>
        <p:spPr bwMode="auto">
          <a:xfrm>
            <a:off x="1630363" y="3441700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285</a:t>
            </a:r>
          </a:p>
        </p:txBody>
      </p:sp>
      <p:sp>
        <p:nvSpPr>
          <p:cNvPr id="135" name="Rectangle 134"/>
          <p:cNvSpPr/>
          <p:nvPr>
            <p:custDataLst>
              <p:tags r:id="rId7"/>
            </p:custDataLst>
          </p:nvPr>
        </p:nvSpPr>
        <p:spPr bwMode="auto">
          <a:xfrm>
            <a:off x="2362200" y="3328988"/>
            <a:ext cx="27463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sym typeface="Calibri"/>
              </a:rPr>
              <a:t>300</a:t>
            </a: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78" name="Rectangle 177"/>
          <p:cNvSpPr/>
          <p:nvPr>
            <p:custDataLst>
              <p:tags r:id="rId8"/>
            </p:custDataLst>
          </p:nvPr>
        </p:nvSpPr>
        <p:spPr bwMode="auto">
          <a:xfrm>
            <a:off x="2295525" y="4724400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P2</a:t>
            </a:r>
          </a:p>
        </p:txBody>
      </p:sp>
      <p:sp>
        <p:nvSpPr>
          <p:cNvPr id="11287" name="TextBox 3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0950" y="2590800"/>
            <a:ext cx="198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Change in Medical PMPM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$</a:t>
            </a:r>
          </a:p>
        </p:txBody>
      </p:sp>
      <p:sp>
        <p:nvSpPr>
          <p:cNvPr id="11288" name="Slide Number Placeholder 57"/>
          <p:cNvSpPr>
            <a:spLocks noGrp="1"/>
          </p:cNvSpPr>
          <p:nvPr>
            <p:ph type="sldNum" sz="quarter" idx="10"/>
            <p:custDataLst>
              <p:tags r:id="rId10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smtClean="0">
                <a:latin typeface="+mn-lt"/>
              </a:rPr>
              <a:t/>
            </a:r>
            <a:br>
              <a:rPr lang="en-US" sz="1200" smtClean="0">
                <a:latin typeface="+mn-lt"/>
              </a:rPr>
            </a:br>
            <a:endParaRPr lang="en-US" sz="1200" smtClean="0">
              <a:latin typeface="+mn-lt"/>
            </a:endParaRPr>
          </a:p>
          <a:p>
            <a:pPr>
              <a:defRPr/>
            </a:pPr>
            <a:endParaRPr lang="en-US" sz="1200" smtClean="0">
              <a:latin typeface="+mn-lt"/>
            </a:endParaRPr>
          </a:p>
          <a:p>
            <a:pPr>
              <a:defRPr/>
            </a:pPr>
            <a:endParaRPr lang="en-US" sz="1200" smtClean="0">
              <a:latin typeface="+mn-lt"/>
            </a:endParaRPr>
          </a:p>
          <a:p>
            <a:pPr>
              <a:defRPr/>
            </a:pPr>
            <a:endParaRPr lang="en-US" sz="1200" smtClean="0">
              <a:latin typeface="+mn-lt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211138" y="158750"/>
            <a:ext cx="8458200" cy="6016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j-lt"/>
              </a:rPr>
              <a:t>Medical </a:t>
            </a:r>
            <a:r>
              <a:rPr lang="en-US" sz="2400" kern="0" dirty="0" smtClean="0">
                <a:latin typeface="+mj-lt"/>
              </a:rPr>
              <a:t>Cost Drivers</a:t>
            </a:r>
            <a:endParaRPr lang="en-US" sz="2400" kern="0" dirty="0">
              <a:latin typeface="+mj-lt"/>
            </a:endParaRPr>
          </a:p>
        </p:txBody>
      </p:sp>
      <p:sp>
        <p:nvSpPr>
          <p:cNvPr id="125" name="Rectangle 124"/>
          <p:cNvSpPr/>
          <p:nvPr>
            <p:custDataLst>
              <p:tags r:id="rId12"/>
            </p:custDataLst>
          </p:nvPr>
        </p:nvSpPr>
        <p:spPr bwMode="auto">
          <a:xfrm>
            <a:off x="4865688" y="193357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6" name="Rectangle 85"/>
          <p:cNvSpPr/>
          <p:nvPr>
            <p:custDataLst>
              <p:tags r:id="rId13"/>
            </p:custDataLst>
          </p:nvPr>
        </p:nvSpPr>
        <p:spPr bwMode="auto">
          <a:xfrm>
            <a:off x="4098925" y="3262313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5" name="Rectangle 84"/>
          <p:cNvSpPr/>
          <p:nvPr>
            <p:custDataLst>
              <p:tags r:id="rId14"/>
            </p:custDataLst>
          </p:nvPr>
        </p:nvSpPr>
        <p:spPr bwMode="auto">
          <a:xfrm>
            <a:off x="4799013" y="3262313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4" name="Rectangle 123"/>
          <p:cNvSpPr/>
          <p:nvPr>
            <p:custDataLst>
              <p:tags r:id="rId15"/>
            </p:custDataLst>
          </p:nvPr>
        </p:nvSpPr>
        <p:spPr bwMode="auto">
          <a:xfrm>
            <a:off x="4165600" y="1981200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6" name="Rectangle 135"/>
          <p:cNvSpPr/>
          <p:nvPr>
            <p:custDataLst>
              <p:tags r:id="rId16"/>
            </p:custDataLst>
          </p:nvPr>
        </p:nvSpPr>
        <p:spPr>
          <a:xfrm>
            <a:off x="4511675" y="1057275"/>
            <a:ext cx="1771650" cy="2530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4584700" y="2046288"/>
          <a:ext cx="1581150" cy="1276350"/>
        </p:xfrm>
        <a:graphic>
          <a:graphicData uri="http://schemas.openxmlformats.org/presentationml/2006/ole">
            <p:oleObj spid="_x0000_s2052" r:id="rId47" imgW="1579001" imgH="1274174" progId="Excel.Sheet.8">
              <p:embed/>
            </p:oleObj>
          </a:graphicData>
        </a:graphic>
      </p:graphicFrame>
      <p:sp>
        <p:nvSpPr>
          <p:cNvPr id="174" name="Rectangle 173"/>
          <p:cNvSpPr/>
          <p:nvPr>
            <p:custDataLst>
              <p:tags r:id="rId17"/>
            </p:custDataLst>
          </p:nvPr>
        </p:nvSpPr>
        <p:spPr bwMode="auto">
          <a:xfrm>
            <a:off x="5581650" y="19335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1F85CB3-85BA-4877-9934-5477C4015A41}" type="datetime'''''''''''''''''''''5''''''''''''6''''''''''''4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564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7" name="Rectangle 146"/>
          <p:cNvSpPr/>
          <p:nvPr>
            <p:custDataLst>
              <p:tags r:id="rId18"/>
            </p:custDataLst>
          </p:nvPr>
        </p:nvSpPr>
        <p:spPr bwMode="auto">
          <a:xfrm>
            <a:off x="5514975" y="3262313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P2</a:t>
            </a:r>
          </a:p>
        </p:txBody>
      </p:sp>
      <p:sp>
        <p:nvSpPr>
          <p:cNvPr id="146" name="Rectangle 145"/>
          <p:cNvSpPr/>
          <p:nvPr>
            <p:custDataLst>
              <p:tags r:id="rId19"/>
            </p:custDataLst>
          </p:nvPr>
        </p:nvSpPr>
        <p:spPr bwMode="auto">
          <a:xfrm>
            <a:off x="4824413" y="3262313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P1</a:t>
            </a:r>
          </a:p>
        </p:txBody>
      </p:sp>
      <p:grpSp>
        <p:nvGrpSpPr>
          <p:cNvPr id="2" name="Group 80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567238" y="1111250"/>
            <a:ext cx="1762125" cy="803275"/>
            <a:chOff x="6643688" y="1111250"/>
            <a:chExt cx="1762125" cy="803275"/>
          </a:xfrm>
        </p:grpSpPr>
        <p:sp>
          <p:nvSpPr>
            <p:cNvPr id="11301" name="Text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643688" y="1111250"/>
              <a:ext cx="17621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 dirty="0">
                  <a:latin typeface="+mn-lt"/>
                </a:rPr>
                <a:t>Change in Unit Pricing</a:t>
              </a:r>
            </a:p>
            <a:p>
              <a:pPr>
                <a:defRPr/>
              </a:pPr>
              <a:r>
                <a:rPr lang="en-US" sz="1100" dirty="0">
                  <a:latin typeface="+mn-lt"/>
                </a:rPr>
                <a:t>$ / Event</a:t>
              </a:r>
            </a:p>
          </p:txBody>
        </p:sp>
        <p:cxnSp>
          <p:nvCxnSpPr>
            <p:cNvPr id="142" name="Straight Connector 141"/>
            <p:cNvCxnSpPr/>
            <p:nvPr>
              <p:custDataLst>
                <p:tags r:id="rId39"/>
              </p:custDataLst>
            </p:nvPr>
          </p:nvCxnSpPr>
          <p:spPr bwMode="auto">
            <a:xfrm flipV="1">
              <a:off x="7104063" y="1743075"/>
              <a:ext cx="0" cy="17145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>
              <p:custDataLst>
                <p:tags r:id="rId40"/>
              </p:custDataLst>
            </p:nvPr>
          </p:nvCxnSpPr>
          <p:spPr bwMode="auto">
            <a:xfrm>
              <a:off x="7794625" y="1743075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>
              <p:custDataLst>
                <p:tags r:id="rId41"/>
              </p:custDataLst>
            </p:nvPr>
          </p:nvCxnSpPr>
          <p:spPr bwMode="auto">
            <a:xfrm>
              <a:off x="7104063" y="1743075"/>
              <a:ext cx="69056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>
              <p:custDataLst>
                <p:tags r:id="rId42"/>
              </p:custDataLst>
            </p:nvPr>
          </p:nvSpPr>
          <p:spPr bwMode="auto">
            <a:xfrm>
              <a:off x="7261225" y="1625600"/>
              <a:ext cx="376238" cy="2349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fld id="{0422C646-EC8F-4EA8-B0CB-C1D2356011DA}" type="datetime'+''''''''''''''''2''''''%'''''''''''''''''''''''''''''''''''">
                <a:rPr lang="en-US" sz="1200" b="1">
                  <a:solidFill>
                    <a:schemeClr val="tx1"/>
                  </a:solidFill>
                  <a:sym typeface="Calibri"/>
                </a:rPr>
                <a:pPr algn="ctr">
                  <a:lnSpc>
                    <a:spcPct val="90000"/>
                  </a:lnSpc>
                  <a:defRPr/>
                </a:pPr>
                <a:t>+2%</a:t>
              </a:fld>
              <a:endParaRPr lang="en-US" sz="1200" b="1" dirty="0">
                <a:solidFill>
                  <a:schemeClr val="tx1"/>
                </a:solidFill>
                <a:sym typeface="Calibri"/>
              </a:endParaRPr>
            </a:p>
          </p:txBody>
        </p:sp>
      </p:grpSp>
      <p:sp>
        <p:nvSpPr>
          <p:cNvPr id="172" name="Rectangle 171"/>
          <p:cNvSpPr/>
          <p:nvPr>
            <p:custDataLst>
              <p:tags r:id="rId21"/>
            </p:custDataLst>
          </p:nvPr>
        </p:nvSpPr>
        <p:spPr bwMode="auto">
          <a:xfrm>
            <a:off x="4891088" y="195262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B009018-3AB5-4C4C-96D1-3C9E70AB46CD}" type="datetime'''5''''5''''2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552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8" name="Rectangle 147"/>
          <p:cNvSpPr/>
          <p:nvPr>
            <p:custDataLst>
              <p:tags r:id="rId22"/>
            </p:custDataLst>
          </p:nvPr>
        </p:nvSpPr>
        <p:spPr>
          <a:xfrm>
            <a:off x="4505325" y="3729038"/>
            <a:ext cx="1758950" cy="2536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4548188" y="4724400"/>
          <a:ext cx="1600200" cy="1276350"/>
        </p:xfrm>
        <a:graphic>
          <a:graphicData uri="http://schemas.openxmlformats.org/presentationml/2006/ole">
            <p:oleObj spid="_x0000_s2053" r:id="rId48" imgW="1603387" imgH="1274174" progId="Excel.Sheet.8">
              <p:embed/>
            </p:oleObj>
          </a:graphicData>
        </a:graphic>
      </p:graphicFrame>
      <p:sp>
        <p:nvSpPr>
          <p:cNvPr id="157" name="Rectangle 156"/>
          <p:cNvSpPr/>
          <p:nvPr>
            <p:custDataLst>
              <p:tags r:id="rId23"/>
            </p:custDataLst>
          </p:nvPr>
        </p:nvSpPr>
        <p:spPr bwMode="auto">
          <a:xfrm>
            <a:off x="5492750" y="5940425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P2</a:t>
            </a:r>
          </a:p>
        </p:txBody>
      </p:sp>
      <p:sp>
        <p:nvSpPr>
          <p:cNvPr id="177" name="Rectangle 176"/>
          <p:cNvSpPr/>
          <p:nvPr>
            <p:custDataLst>
              <p:tags r:id="rId24"/>
            </p:custDataLst>
          </p:nvPr>
        </p:nvSpPr>
        <p:spPr bwMode="auto">
          <a:xfrm>
            <a:off x="5540375" y="4611688"/>
            <a:ext cx="31273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sym typeface="Calibri"/>
              </a:rPr>
              <a:t>0.59</a:t>
            </a: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grpSp>
        <p:nvGrpSpPr>
          <p:cNvPr id="3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584700" y="3741738"/>
            <a:ext cx="1762125" cy="869950"/>
            <a:chOff x="6680200" y="3741738"/>
            <a:chExt cx="1762125" cy="869951"/>
          </a:xfrm>
        </p:grpSpPr>
        <p:sp>
          <p:nvSpPr>
            <p:cNvPr id="11311" name="Text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680200" y="3741738"/>
              <a:ext cx="17621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>
                  <a:latin typeface="+mn-lt"/>
                </a:rPr>
                <a:t>Change in Utilization</a:t>
              </a:r>
            </a:p>
            <a:p>
              <a:pPr>
                <a:defRPr/>
              </a:pPr>
              <a:r>
                <a:rPr lang="en-US" sz="1100">
                  <a:latin typeface="+mn-lt"/>
                </a:rPr>
                <a:t>Events / Member Months</a:t>
              </a:r>
            </a:p>
          </p:txBody>
        </p:sp>
        <p:cxnSp>
          <p:nvCxnSpPr>
            <p:cNvPr id="153" name="Straight Connector 152"/>
            <p:cNvCxnSpPr/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6996113" y="451643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35"/>
              </p:custDataLst>
            </p:nvPr>
          </p:nvCxnSpPr>
          <p:spPr bwMode="auto">
            <a:xfrm>
              <a:off x="7091363" y="4421189"/>
              <a:ext cx="70008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791450" y="4421189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>
              <p:custDataLst>
                <p:tags r:id="rId37"/>
              </p:custDataLst>
            </p:nvPr>
          </p:nvSpPr>
          <p:spPr bwMode="auto">
            <a:xfrm>
              <a:off x="7253288" y="4303714"/>
              <a:ext cx="376237" cy="2349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b="1" dirty="0" smtClean="0">
                  <a:solidFill>
                    <a:schemeClr val="tx1"/>
                  </a:solidFill>
                  <a:sym typeface="Calibri"/>
                </a:rPr>
                <a:t>+4%</a:t>
              </a:r>
              <a:endParaRPr lang="en-US" sz="1200" b="1" dirty="0">
                <a:solidFill>
                  <a:schemeClr val="tx1"/>
                </a:solidFill>
                <a:sym typeface="Calibri"/>
              </a:endParaRPr>
            </a:p>
          </p:txBody>
        </p:sp>
      </p:grpSp>
      <p:sp>
        <p:nvSpPr>
          <p:cNvPr id="155" name="Rectangle 154"/>
          <p:cNvSpPr/>
          <p:nvPr>
            <p:custDataLst>
              <p:tags r:id="rId26"/>
            </p:custDataLst>
          </p:nvPr>
        </p:nvSpPr>
        <p:spPr bwMode="auto">
          <a:xfrm>
            <a:off x="4792663" y="5940425"/>
            <a:ext cx="406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sym typeface="Calibri"/>
              </a:rPr>
              <a:t>P1</a:t>
            </a:r>
          </a:p>
        </p:txBody>
      </p:sp>
      <p:sp>
        <p:nvSpPr>
          <p:cNvPr id="176" name="Rectangle 175"/>
          <p:cNvSpPr/>
          <p:nvPr>
            <p:custDataLst>
              <p:tags r:id="rId27"/>
            </p:custDataLst>
          </p:nvPr>
        </p:nvSpPr>
        <p:spPr bwMode="auto">
          <a:xfrm>
            <a:off x="4805363" y="4703763"/>
            <a:ext cx="312737" cy="180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0.56</a:t>
            </a:r>
          </a:p>
        </p:txBody>
      </p:sp>
      <p:cxnSp>
        <p:nvCxnSpPr>
          <p:cNvPr id="170" name="Elbow Connector 169"/>
          <p:cNvCxnSpPr/>
          <p:nvPr>
            <p:custDataLst>
              <p:tags r:id="rId28"/>
            </p:custDataLst>
          </p:nvPr>
        </p:nvCxnSpPr>
        <p:spPr bwMode="auto">
          <a:xfrm rot="10800000" flipV="1">
            <a:off x="4222750" y="2516188"/>
            <a:ext cx="1588" cy="2663825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>
            <p:custDataLst>
              <p:tags r:id="rId29"/>
            </p:custDataLst>
          </p:nvPr>
        </p:nvCxnSpPr>
        <p:spPr bwMode="auto">
          <a:xfrm rot="10800000">
            <a:off x="3200401" y="3873504"/>
            <a:ext cx="7619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>
            <p:custDataLst>
              <p:tags r:id="rId30"/>
            </p:custDataLst>
          </p:nvPr>
        </p:nvCxnSpPr>
        <p:spPr>
          <a:xfrm flipV="1">
            <a:off x="1533525" y="3021014"/>
            <a:ext cx="982663" cy="2238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>
            <p:custDataLst>
              <p:tags r:id="rId31"/>
            </p:custDataLst>
          </p:nvPr>
        </p:nvSpPr>
        <p:spPr bwMode="auto">
          <a:xfrm>
            <a:off x="1844675" y="3021013"/>
            <a:ext cx="376238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+5%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8" name="Rounded Rectangle 57"/>
          <p:cNvSpPr/>
          <p:nvPr>
            <p:custDataLst>
              <p:tags r:id="rId32"/>
            </p:custDataLst>
          </p:nvPr>
        </p:nvSpPr>
        <p:spPr>
          <a:xfrm>
            <a:off x="990600" y="2287588"/>
            <a:ext cx="2051701" cy="297021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Health Analytics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Answers questions including: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What are the key conditions driving health care spend in the population?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What is the quality of the care delivered to the population?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Overall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Subgroup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What approaches can be taken to address the health issues?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How to track interventions?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Health Analytics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Disease Registry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Identifies key conditions 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Prevalence and change in prevalence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Cost by member (PMPM/PMPY)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Comparison to norm 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Future capabilities will include industry-specific norm (NAICS)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View by subgroup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Business unit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Individual carriers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Insight into significant population health conditions and patterns of change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Provides a focus for disease management and wellness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2"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3730" name="think-cell Slide" r:id="rId19" imgW="0" imgH="0" progId="TCLayout.ActiveDocument.1">
              <p:embed/>
            </p:oleObj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dirty="0">
                <a:latin typeface="Calibri"/>
                <a:sym typeface="Calibri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2088" y="76200"/>
            <a:ext cx="6056312" cy="644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ea typeface="+mn-ea"/>
                <a:cs typeface="Arial" charset="0"/>
              </a:rPr>
              <a:t>Disease registry key findings: 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Arial" charset="0"/>
              </a:rPr>
              <a:t>PMPY cost</a:t>
            </a:r>
            <a:endParaRPr lang="en-US" i="1" dirty="0" smtClean="0">
              <a:solidFill>
                <a:srgbClr val="000066"/>
              </a:solidFill>
              <a:ea typeface="+mn-ea"/>
              <a:cs typeface="Arial" charset="0"/>
            </a:endParaRPr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3817938" y="1898650"/>
          <a:ext cx="3457575" cy="3048000"/>
        </p:xfrm>
        <a:graphic>
          <a:graphicData uri="http://schemas.openxmlformats.org/presentationml/2006/ole">
            <p:oleObj spid="_x0000_s73731" r:id="rId20" imgW="3456732" imgH="3048264" progId="Excel.Sheet.8">
              <p:embed/>
            </p:oleObj>
          </a:graphicData>
        </a:graphic>
      </p:graphicFrame>
      <p:sp>
        <p:nvSpPr>
          <p:cNvPr id="20" name="Rectangle 19"/>
          <p:cNvSpPr/>
          <p:nvPr>
            <p:custDataLst>
              <p:tags r:id="rId4"/>
            </p:custDataLst>
          </p:nvPr>
        </p:nvSpPr>
        <p:spPr bwMode="auto">
          <a:xfrm>
            <a:off x="6557963" y="4502150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fld id="{77BE19C1-2D7F-4F81-B2A0-38C2A0ACD1A2}" type="datetime'$''''''''1''''7'''',''''''''3''''''''''9''''''''3'''''''">
              <a:rPr lang="en-US" sz="1400">
                <a:solidFill>
                  <a:schemeClr val="tx1"/>
                </a:solidFill>
                <a:sym typeface="Calibri"/>
              </a:rPr>
              <a:pPr>
                <a:defRPr/>
              </a:pPr>
              <a:t>$17,393</a:t>
            </a:fld>
            <a:endParaRPr lang="en-US" sz="14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6446838" y="4244975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r>
              <a:rPr lang="en-US" sz="1400" dirty="0">
                <a:solidFill>
                  <a:schemeClr val="accent3"/>
                </a:solidFill>
                <a:sym typeface="Calibri"/>
              </a:rPr>
              <a:t>$21,602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 bwMode="auto">
          <a:xfrm>
            <a:off x="5557838" y="3792538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fld id="{B0D9C623-2977-401F-BF13-B8F41549CEE8}" type="datetime'''''''''''$''1''''''''0,''''7''8''''''''''''''''''''1'">
              <a:rPr lang="en-US" sz="1400">
                <a:solidFill>
                  <a:schemeClr val="tx1"/>
                </a:solidFill>
                <a:sym typeface="Calibri"/>
              </a:rPr>
              <a:pPr>
                <a:defRPr/>
              </a:pPr>
              <a:t>$10,781</a:t>
            </a:fld>
            <a:endParaRPr lang="en-US" sz="14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 bwMode="auto">
          <a:xfrm>
            <a:off x="6215063" y="3540125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$15,111</a:t>
            </a:r>
          </a:p>
        </p:txBody>
      </p:sp>
      <p:sp>
        <p:nvSpPr>
          <p:cNvPr id="22" name="Rectangle 21"/>
          <p:cNvSpPr/>
          <p:nvPr>
            <p:custDataLst>
              <p:tags r:id="rId8"/>
            </p:custDataLst>
          </p:nvPr>
        </p:nvSpPr>
        <p:spPr bwMode="auto">
          <a:xfrm>
            <a:off x="5491163" y="2825750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$10,401</a:t>
            </a:r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 bwMode="auto">
          <a:xfrm>
            <a:off x="5719763" y="2111375"/>
            <a:ext cx="6381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$11,799</a:t>
            </a:r>
          </a:p>
        </p:txBody>
      </p:sp>
      <p:sp>
        <p:nvSpPr>
          <p:cNvPr id="62" name="Rectangle 61"/>
          <p:cNvSpPr/>
          <p:nvPr>
            <p:custDataLst>
              <p:tags r:id="rId10"/>
            </p:custDataLst>
          </p:nvPr>
        </p:nvSpPr>
        <p:spPr bwMode="auto">
          <a:xfrm>
            <a:off x="762000" y="5641975"/>
            <a:ext cx="250825" cy="187325"/>
          </a:xfrm>
          <a:prstGeom prst="rect">
            <a:avLst/>
          </a:prstGeom>
          <a:solidFill>
            <a:srgbClr val="00ACA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>
            <p:custDataLst>
              <p:tags r:id="rId11"/>
            </p:custDataLst>
          </p:nvPr>
        </p:nvSpPr>
        <p:spPr bwMode="auto">
          <a:xfrm>
            <a:off x="762000" y="5378450"/>
            <a:ext cx="250825" cy="18732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Rectangle 54"/>
          <p:cNvSpPr/>
          <p:nvPr>
            <p:custDataLst>
              <p:tags r:id="rId12"/>
            </p:custDataLst>
          </p:nvPr>
        </p:nvSpPr>
        <p:spPr bwMode="auto">
          <a:xfrm>
            <a:off x="1063625" y="5637213"/>
            <a:ext cx="6635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9A6284E9-7D27-4A36-83D1-CE6E67B51018}" type="datetime'''''VH'''''''''''''''''''''''''''''''''''' N''''''''or''m'''">
              <a:rPr lang="en-US" sz="1400">
                <a:solidFill>
                  <a:schemeClr val="tx1"/>
                </a:solidFill>
                <a:sym typeface="Calibri"/>
              </a:rPr>
              <a:pPr>
                <a:defRPr/>
              </a:pPr>
              <a:t>VH Norm</a:t>
            </a:fld>
            <a:endParaRPr lang="en-US" sz="14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13"/>
            </p:custDataLst>
          </p:nvPr>
        </p:nvSpPr>
        <p:spPr bwMode="auto">
          <a:xfrm>
            <a:off x="1063625" y="5373688"/>
            <a:ext cx="490538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Co #1</a:t>
            </a: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355600" y="1219200"/>
          <a:ext cx="3479800" cy="3644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3129"/>
                <a:gridCol w="1012903"/>
                <a:gridCol w="1203768"/>
              </a:tblGrid>
              <a:tr h="7990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Condition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Prevalence Per 1000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VH Norm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11456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Hypertension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Calibri" pitchFamily="34" charset="0"/>
                        </a:rPr>
                        <a:t>202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107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114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Hyperlipidemia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175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81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114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Diabetes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85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56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114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Coronary Artery Disease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51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24</a:t>
                      </a:r>
                      <a:endParaRPr lang="en-US" sz="14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275513" y="1619250"/>
            <a:ext cx="1857375" cy="4100513"/>
          </a:xfrm>
          <a:prstGeom prst="rect">
            <a:avLst/>
          </a:prstGeom>
          <a:solidFill>
            <a:srgbClr val="00AC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9063" indent="-1190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PMPY for the top 4 prevalent conditions is higher than the VH Norm.</a:t>
            </a:r>
          </a:p>
          <a:p>
            <a:pPr marL="119063" indent="-1190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Members with Coronary Artery Disease and Diabetes contribute to highest costs.</a:t>
            </a:r>
          </a:p>
          <a:p>
            <a:pPr marL="119063" indent="-1190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Opportunities for wellness and disease management programs</a:t>
            </a:r>
          </a:p>
        </p:txBody>
      </p:sp>
      <p:sp>
        <p:nvSpPr>
          <p:cNvPr id="41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5550" y="6350000"/>
            <a:ext cx="2466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Arial Narrow" pitchFamily="34" charset="0"/>
              </a:rPr>
              <a:t>Analysis Period.  Based on current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Health Analytics Cont’d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Quality and Risk Measures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Detail on health status of overall population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Compared to BOB and norm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Quality measures – gaps in care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Baseline evaluation and comparison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Evaluate range of quality across multiple conditions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Enable monitoring over time for changes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Evaluation can be done for overall population or subgroup analysis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Carrier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Business unit  (location, division)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Demographic cut (membership, geographic)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3"/>
          <a:srcRect l="4602" r="4958"/>
          <a:stretch>
            <a:fillRect/>
          </a:stretch>
        </p:blipFill>
        <p:spPr bwMode="auto">
          <a:xfrm>
            <a:off x="420688" y="1743075"/>
            <a:ext cx="826928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 descr="Paper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0263" y="4038600"/>
            <a:ext cx="2327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3352800" y="426720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P &amp; C Insurance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Healthcare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Mortgage Lending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1"/>
                </a:solidFill>
                <a:latin typeface="Arial Narrow" pitchFamily="34" charset="0"/>
              </a:rPr>
              <a:t>Supply Chain</a:t>
            </a:r>
          </a:p>
        </p:txBody>
      </p:sp>
      <p:sp>
        <p:nvSpPr>
          <p:cNvPr id="36869" name="TextBox 24"/>
          <p:cNvSpPr txBox="1">
            <a:spLocks noChangeArrowheads="1"/>
          </p:cNvSpPr>
          <p:nvPr/>
        </p:nvSpPr>
        <p:spPr bwMode="auto">
          <a:xfrm>
            <a:off x="2049463" y="1722438"/>
            <a:ext cx="487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Measure, Evaluate and Navigate Risk</a:t>
            </a:r>
          </a:p>
        </p:txBody>
      </p:sp>
      <p:pic>
        <p:nvPicPr>
          <p:cNvPr id="36870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2112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Verisk Analytics – The Science of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4754" name="think-cell Slide" r:id="rId32" imgW="0" imgH="0" progId="TCLayout.ActiveDocument.1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r>
              <a:rPr lang="en-US" sz="1200" dirty="0">
                <a:latin typeface="Calibri"/>
                <a:sym typeface="Calibri"/>
              </a:rPr>
              <a:t>4</a:t>
            </a:r>
          </a:p>
        </p:txBody>
      </p:sp>
      <p:sp>
        <p:nvSpPr>
          <p:cNvPr id="10245" name="Titl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52400" y="-76200"/>
            <a:ext cx="7083425" cy="7635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Quality of care comparison: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Coronary Artery Disease</a:t>
            </a: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3575050" y="1436688"/>
          <a:ext cx="2314575" cy="4714875"/>
        </p:xfrm>
        <a:graphic>
          <a:graphicData uri="http://schemas.openxmlformats.org/presentationml/2006/ole">
            <p:oleObj spid="_x0000_s74755" r:id="rId33" imgW="2316681" imgH="4712616" progId="Excel.Sheet.8">
              <p:embed/>
            </p:oleObj>
          </a:graphicData>
        </a:graphic>
      </p:graphicFrame>
      <p:sp>
        <p:nvSpPr>
          <p:cNvPr id="24" name="Rectangle 23"/>
          <p:cNvSpPr/>
          <p:nvPr>
            <p:custDataLst>
              <p:tags r:id="rId4"/>
            </p:custDataLst>
          </p:nvPr>
        </p:nvSpPr>
        <p:spPr bwMode="auto">
          <a:xfrm>
            <a:off x="5867400" y="2133600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38.9%</a:t>
            </a:r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 bwMode="auto">
          <a:xfrm>
            <a:off x="5256213" y="187483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26.8%</a:t>
            </a:r>
          </a:p>
        </p:txBody>
      </p:sp>
      <p:sp>
        <p:nvSpPr>
          <p:cNvPr id="27" name="Rectangle 26"/>
          <p:cNvSpPr/>
          <p:nvPr>
            <p:custDataLst>
              <p:tags r:id="rId6"/>
            </p:custDataLst>
          </p:nvPr>
        </p:nvSpPr>
        <p:spPr bwMode="auto">
          <a:xfrm>
            <a:off x="5427663" y="164623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29.0%</a:t>
            </a: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 bwMode="auto">
          <a:xfrm>
            <a:off x="0" y="4537075"/>
            <a:ext cx="3527425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Patients diagnosed with CAD and HTN  without antihypertensive drugs in the analysis period</a:t>
            </a:r>
          </a:p>
        </p:txBody>
      </p:sp>
      <p:sp>
        <p:nvSpPr>
          <p:cNvPr id="36" name="Rectangle 35"/>
          <p:cNvSpPr/>
          <p:nvPr>
            <p:custDataLst>
              <p:tags r:id="rId8"/>
            </p:custDataLst>
          </p:nvPr>
        </p:nvSpPr>
        <p:spPr bwMode="auto">
          <a:xfrm>
            <a:off x="4459288" y="4876800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fld id="{A432074E-E9FC-4FBE-94CD-E04C15FF6AE1}" type="datetime'1''''''''3.''''''''''''6%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13.6%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9"/>
            </p:custDataLst>
          </p:nvPr>
        </p:nvSpPr>
        <p:spPr bwMode="auto">
          <a:xfrm>
            <a:off x="4267200" y="4572000"/>
            <a:ext cx="3444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8.1%</a:t>
            </a:r>
          </a:p>
        </p:txBody>
      </p:sp>
      <p:sp>
        <p:nvSpPr>
          <p:cNvPr id="34" name="Rectangle 33"/>
          <p:cNvSpPr/>
          <p:nvPr>
            <p:custDataLst>
              <p:tags r:id="rId10"/>
            </p:custDataLst>
          </p:nvPr>
        </p:nvSpPr>
        <p:spPr bwMode="auto">
          <a:xfrm>
            <a:off x="4191000" y="4343400"/>
            <a:ext cx="3444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fld id="{24F82B33-6A76-425D-A293-9A65175A8E47}" type="datetime'''''''''''7''''''''''.''''7''''%''''''''''''''''''''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7.7%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 bwMode="auto">
          <a:xfrm>
            <a:off x="0" y="3568700"/>
            <a:ext cx="3513138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Patients diagnosed with CAD and without </a:t>
            </a:r>
          </a:p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antihyperlipidemic drugs in the analysis period</a:t>
            </a:r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 bwMode="auto">
          <a:xfrm>
            <a:off x="5334000" y="394493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fld id="{2EB7E37A-BFE5-4B5F-92F2-923E9E5DCE4E}" type="datetime'2''9''''''''''''''''''''''''.2''%''''''''''''''''''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29.2%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33" name="Rectangle 32"/>
          <p:cNvSpPr/>
          <p:nvPr>
            <p:custDataLst>
              <p:tags r:id="rId13"/>
            </p:custDataLst>
          </p:nvPr>
        </p:nvSpPr>
        <p:spPr bwMode="auto">
          <a:xfrm>
            <a:off x="5867400" y="3687763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42.5%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5715000" y="3429000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36.8%</a:t>
            </a:r>
          </a:p>
        </p:txBody>
      </p:sp>
      <p:sp>
        <p:nvSpPr>
          <p:cNvPr id="6" name="Rectangle 5"/>
          <p:cNvSpPr/>
          <p:nvPr>
            <p:custDataLst>
              <p:tags r:id="rId15"/>
            </p:custDataLst>
          </p:nvPr>
        </p:nvSpPr>
        <p:spPr bwMode="auto">
          <a:xfrm>
            <a:off x="231775" y="2687638"/>
            <a:ext cx="3265488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Patients diagnosed with CAD and without </a:t>
            </a:r>
          </a:p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an office visit in the last 12 months</a:t>
            </a:r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 bwMode="auto">
          <a:xfrm>
            <a:off x="3833813" y="3006725"/>
            <a:ext cx="3444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fld id="{ACDB8DA7-1CF1-4398-AEF6-212DA5B71B44}" type="datetime'2''''''''''''''''''''''''''.''''''2%''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2.2%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 bwMode="auto">
          <a:xfrm>
            <a:off x="3879850" y="2757488"/>
            <a:ext cx="387350" cy="1746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3%</a:t>
            </a:r>
          </a:p>
        </p:txBody>
      </p:sp>
      <p:sp>
        <p:nvSpPr>
          <p:cNvPr id="29" name="Rectangle 28"/>
          <p:cNvSpPr/>
          <p:nvPr>
            <p:custDataLst>
              <p:tags r:id="rId18"/>
            </p:custDataLst>
          </p:nvPr>
        </p:nvSpPr>
        <p:spPr bwMode="auto">
          <a:xfrm>
            <a:off x="3821113" y="2476500"/>
            <a:ext cx="3444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fld id="{70C92EB7-E902-45B0-8114-3A6362D97BA8}" type="datetime'''''1''''''''''''''''''''''''.''''''''''''''6%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1.6%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19"/>
            </p:custDataLst>
          </p:nvPr>
        </p:nvSpPr>
        <p:spPr bwMode="auto">
          <a:xfrm>
            <a:off x="276225" y="1689100"/>
            <a:ext cx="3192463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Patients diagnosed with CAD and without </a:t>
            </a:r>
          </a:p>
          <a:p>
            <a:pPr algn="r" fontAlgn="auto">
              <a:defRPr/>
            </a:pPr>
            <a:r>
              <a:rPr lang="en-US" sz="1400" dirty="0">
                <a:solidFill>
                  <a:schemeClr val="tx1"/>
                </a:solidFill>
                <a:sym typeface="Calibri"/>
              </a:rPr>
              <a:t>a lipid profile test in the last 12 months</a:t>
            </a:r>
          </a:p>
        </p:txBody>
      </p:sp>
      <p:sp>
        <p:nvSpPr>
          <p:cNvPr id="37" name="Rectangle 36"/>
          <p:cNvSpPr/>
          <p:nvPr>
            <p:custDataLst>
              <p:tags r:id="rId20"/>
            </p:custDataLst>
          </p:nvPr>
        </p:nvSpPr>
        <p:spPr bwMode="auto">
          <a:xfrm>
            <a:off x="1017588" y="5534025"/>
            <a:ext cx="2532062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fontAlgn="auto">
              <a:defRPr/>
            </a:pP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 bwMode="auto">
          <a:xfrm>
            <a:off x="4152900" y="5853113"/>
            <a:ext cx="3444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3676650" y="5624513"/>
            <a:ext cx="3444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fontAlgn="auto">
              <a:defRPr/>
            </a:pP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5" name="Rectangle 14"/>
          <p:cNvSpPr/>
          <p:nvPr>
            <p:custDataLst>
              <p:tags r:id="rId23"/>
            </p:custDataLst>
          </p:nvPr>
        </p:nvSpPr>
        <p:spPr bwMode="auto">
          <a:xfrm>
            <a:off x="4995863" y="5446713"/>
            <a:ext cx="214312" cy="161925"/>
          </a:xfrm>
          <a:prstGeom prst="rect">
            <a:avLst/>
          </a:prstGeom>
          <a:solidFill>
            <a:srgbClr val="00ACA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24"/>
            </p:custDataLst>
          </p:nvPr>
        </p:nvSpPr>
        <p:spPr bwMode="auto">
          <a:xfrm>
            <a:off x="4995863" y="5726113"/>
            <a:ext cx="214312" cy="160337"/>
          </a:xfrm>
          <a:prstGeom prst="rect">
            <a:avLst/>
          </a:prstGeom>
          <a:solidFill>
            <a:srgbClr val="C4006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>
            <p:custDataLst>
              <p:tags r:id="rId25"/>
            </p:custDataLst>
          </p:nvPr>
        </p:nvSpPr>
        <p:spPr bwMode="auto">
          <a:xfrm>
            <a:off x="4995863" y="5954713"/>
            <a:ext cx="214312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>
            <p:custDataLst>
              <p:tags r:id="rId26"/>
            </p:custDataLst>
          </p:nvPr>
        </p:nvSpPr>
        <p:spPr bwMode="auto">
          <a:xfrm>
            <a:off x="5260975" y="5443538"/>
            <a:ext cx="568325" cy="1809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fontAlgn="auto">
              <a:defRPr/>
            </a:pPr>
            <a:fld id="{1B6C41F3-E12D-45D6-A21A-C47AB6EC5A1C}" type="datetime'VH N''''''''''''o''''''''''''''''''rm'''''''''">
              <a:rPr lang="en-US" sz="1200">
                <a:solidFill>
                  <a:schemeClr val="tx1"/>
                </a:solidFill>
                <a:sym typeface="Calibri"/>
              </a:rPr>
              <a:pPr fontAlgn="auto">
                <a:defRPr/>
              </a:pPr>
              <a:t>VH Norm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" name="Rectangle 11"/>
          <p:cNvSpPr/>
          <p:nvPr>
            <p:custDataLst>
              <p:tags r:id="rId27"/>
            </p:custDataLst>
          </p:nvPr>
        </p:nvSpPr>
        <p:spPr bwMode="auto">
          <a:xfrm>
            <a:off x="5260975" y="5943600"/>
            <a:ext cx="11001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Plan B</a:t>
            </a:r>
          </a:p>
        </p:txBody>
      </p:sp>
      <p:sp>
        <p:nvSpPr>
          <p:cNvPr id="16" name="Rectangle 15"/>
          <p:cNvSpPr/>
          <p:nvPr>
            <p:custDataLst>
              <p:tags r:id="rId28"/>
            </p:custDataLst>
          </p:nvPr>
        </p:nvSpPr>
        <p:spPr bwMode="auto">
          <a:xfrm>
            <a:off x="5260975" y="5710238"/>
            <a:ext cx="10922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fontAlgn="auto">
              <a:defRPr/>
            </a:pPr>
            <a:r>
              <a:rPr lang="en-US" sz="1200" dirty="0">
                <a:solidFill>
                  <a:schemeClr val="tx1"/>
                </a:solidFill>
                <a:sym typeface="Calibri"/>
              </a:rPr>
              <a:t>Plan A</a:t>
            </a:r>
          </a:p>
        </p:txBody>
      </p:sp>
      <p:sp>
        <p:nvSpPr>
          <p:cNvPr id="8224" name="TextBox 4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0400" y="1976438"/>
            <a:ext cx="1752600" cy="3046988"/>
          </a:xfrm>
          <a:prstGeom prst="rect">
            <a:avLst/>
          </a:prstGeom>
          <a:solidFill>
            <a:srgbClr val="00ACA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lvl="1" indent="-11906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Plan performance is similar</a:t>
            </a:r>
          </a:p>
          <a:p>
            <a:pPr marL="119063" lvl="1" indent="-119063"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19063" lvl="1" indent="-11906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No apparent issues with access to care</a:t>
            </a:r>
          </a:p>
          <a:p>
            <a:pPr marL="119063" lvl="1" indent="-119063"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19063" lvl="1" indent="-119063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Disease management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improve lipid treatment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may lower future CAD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Risk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Answers questions including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How does the health risk for population of interest compare to other populations?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How do specific areas compare?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How to budget for next year’s health costs?</a:t>
            </a:r>
          </a:p>
          <a:p>
            <a:pPr lvl="2">
              <a:buFont typeface="Arial" pitchFamily="34" charset="0"/>
              <a:buChar char="•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Risk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Normative benchmark for overall population risk assessment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Normalized to BOB for division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Carrier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Business unit  (location, division)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Demographic cut (membership, geographic)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Concurrent models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Predictive models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74663" y="152400"/>
            <a:ext cx="6626225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</a:rPr>
              <a:t>Quality comparison:</a:t>
            </a:r>
            <a:br>
              <a:rPr lang="en-US" dirty="0" smtClean="0">
                <a:latin typeface="+mn-lt"/>
                <a:ea typeface="ＭＳ Ｐゴシック" pitchFamily="34" charset="-128"/>
              </a:rPr>
            </a:br>
            <a:r>
              <a:rPr lang="en-US" i="1" dirty="0" smtClean="0">
                <a:latin typeface="+mn-lt"/>
                <a:ea typeface="ＭＳ Ｐゴシック" pitchFamily="34" charset="-128"/>
              </a:rPr>
              <a:t>Risk-adjusted spend and utilization by carrier</a:t>
            </a:r>
          </a:p>
        </p:txBody>
      </p:sp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377825" y="24923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</a:t>
            </a: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377825" y="1570038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Carrier</a:t>
            </a:r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377825" y="30543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</a:t>
            </a: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377825" y="36163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3</a:t>
            </a: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377825" y="41783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4</a:t>
            </a:r>
          </a:p>
        </p:txBody>
      </p:sp>
      <p:sp>
        <p:nvSpPr>
          <p:cNvPr id="75784" name="TextBox 28"/>
          <p:cNvSpPr txBox="1">
            <a:spLocks noChangeArrowheads="1"/>
          </p:cNvSpPr>
          <p:nvPr/>
        </p:nvSpPr>
        <p:spPr bwMode="auto">
          <a:xfrm>
            <a:off x="377825" y="47402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5</a:t>
            </a:r>
          </a:p>
        </p:txBody>
      </p:sp>
      <p:sp>
        <p:nvSpPr>
          <p:cNvPr id="75785" name="TextBox 34"/>
          <p:cNvSpPr txBox="1">
            <a:spLocks noChangeArrowheads="1"/>
          </p:cNvSpPr>
          <p:nvPr/>
        </p:nvSpPr>
        <p:spPr bwMode="auto">
          <a:xfrm>
            <a:off x="1254125" y="1570038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Lives</a:t>
            </a:r>
          </a:p>
        </p:txBody>
      </p:sp>
      <p:sp>
        <p:nvSpPr>
          <p:cNvPr id="75786" name="TextBox 40"/>
          <p:cNvSpPr txBox="1">
            <a:spLocks noChangeArrowheads="1"/>
          </p:cNvSpPr>
          <p:nvPr/>
        </p:nvSpPr>
        <p:spPr bwMode="auto">
          <a:xfrm>
            <a:off x="2206625" y="1570038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RRS</a:t>
            </a:r>
          </a:p>
        </p:txBody>
      </p:sp>
      <p:sp>
        <p:nvSpPr>
          <p:cNvPr id="75787" name="TextBox 46"/>
          <p:cNvSpPr txBox="1">
            <a:spLocks noChangeArrowheads="1"/>
          </p:cNvSpPr>
          <p:nvPr/>
        </p:nvSpPr>
        <p:spPr bwMode="auto">
          <a:xfrm>
            <a:off x="2874963" y="1570038"/>
            <a:ext cx="1527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PMPM (unadjusted)</a:t>
            </a:r>
          </a:p>
        </p:txBody>
      </p:sp>
      <p:sp>
        <p:nvSpPr>
          <p:cNvPr id="75788" name="TextBox 52"/>
          <p:cNvSpPr txBox="1">
            <a:spLocks noChangeArrowheads="1"/>
          </p:cNvSpPr>
          <p:nvPr/>
        </p:nvSpPr>
        <p:spPr bwMode="auto">
          <a:xfrm>
            <a:off x="4171950" y="1570038"/>
            <a:ext cx="2014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PMPM </a:t>
            </a:r>
          </a:p>
          <a:p>
            <a:pPr algn="ctr">
              <a:defRPr/>
            </a:pPr>
            <a:r>
              <a:rPr lang="en-US">
                <a:latin typeface="+mn-lt"/>
              </a:rPr>
              <a:t>(RRS-adjusted)</a:t>
            </a:r>
          </a:p>
        </p:txBody>
      </p:sp>
      <p:sp>
        <p:nvSpPr>
          <p:cNvPr id="75789" name="TextBox 58"/>
          <p:cNvSpPr txBox="1">
            <a:spLocks noChangeArrowheads="1"/>
          </p:cNvSpPr>
          <p:nvPr/>
        </p:nvSpPr>
        <p:spPr bwMode="auto">
          <a:xfrm>
            <a:off x="5557838" y="15700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Admissions</a:t>
            </a:r>
          </a:p>
          <a:p>
            <a:pPr algn="ctr">
              <a:defRPr/>
            </a:pPr>
            <a:r>
              <a:rPr lang="en-US">
                <a:latin typeface="+mn-lt"/>
              </a:rPr>
              <a:t>Index</a:t>
            </a:r>
          </a:p>
        </p:txBody>
      </p:sp>
      <p:sp>
        <p:nvSpPr>
          <p:cNvPr id="75790" name="TextBox 64"/>
          <p:cNvSpPr txBox="1">
            <a:spLocks noChangeArrowheads="1"/>
          </p:cNvSpPr>
          <p:nvPr/>
        </p:nvSpPr>
        <p:spPr bwMode="auto">
          <a:xfrm>
            <a:off x="7018338" y="1570038"/>
            <a:ext cx="847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ER</a:t>
            </a:r>
          </a:p>
          <a:p>
            <a:pPr algn="ctr">
              <a:defRPr/>
            </a:pPr>
            <a:r>
              <a:rPr lang="en-US">
                <a:latin typeface="+mn-lt"/>
              </a:rPr>
              <a:t>Index</a:t>
            </a:r>
          </a:p>
        </p:txBody>
      </p:sp>
      <p:sp>
        <p:nvSpPr>
          <p:cNvPr id="75791" name="TextBox 70"/>
          <p:cNvSpPr txBox="1">
            <a:spLocks noChangeArrowheads="1"/>
          </p:cNvSpPr>
          <p:nvPr/>
        </p:nvSpPr>
        <p:spPr bwMode="auto">
          <a:xfrm>
            <a:off x="7786688" y="1570038"/>
            <a:ext cx="1049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Imaging</a:t>
            </a:r>
          </a:p>
          <a:p>
            <a:pPr algn="ctr">
              <a:defRPr/>
            </a:pPr>
            <a:r>
              <a:rPr lang="en-US">
                <a:latin typeface="+mn-lt"/>
              </a:rPr>
              <a:t>Index</a:t>
            </a:r>
          </a:p>
        </p:txBody>
      </p:sp>
      <p:sp>
        <p:nvSpPr>
          <p:cNvPr id="75792" name="TextBox 76"/>
          <p:cNvSpPr txBox="1">
            <a:spLocks noChangeArrowheads="1"/>
          </p:cNvSpPr>
          <p:nvPr/>
        </p:nvSpPr>
        <p:spPr bwMode="auto">
          <a:xfrm>
            <a:off x="1146175" y="2492375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3,180</a:t>
            </a:r>
          </a:p>
        </p:txBody>
      </p:sp>
      <p:sp>
        <p:nvSpPr>
          <p:cNvPr id="75793" name="TextBox 77"/>
          <p:cNvSpPr txBox="1">
            <a:spLocks noChangeArrowheads="1"/>
          </p:cNvSpPr>
          <p:nvPr/>
        </p:nvSpPr>
        <p:spPr bwMode="auto">
          <a:xfrm>
            <a:off x="1146175" y="305435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8,327</a:t>
            </a:r>
          </a:p>
        </p:txBody>
      </p:sp>
      <p:sp>
        <p:nvSpPr>
          <p:cNvPr id="75794" name="TextBox 78"/>
          <p:cNvSpPr txBox="1">
            <a:spLocks noChangeArrowheads="1"/>
          </p:cNvSpPr>
          <p:nvPr/>
        </p:nvSpPr>
        <p:spPr bwMode="auto">
          <a:xfrm>
            <a:off x="1146175" y="3616325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16,784</a:t>
            </a:r>
          </a:p>
        </p:txBody>
      </p:sp>
      <p:sp>
        <p:nvSpPr>
          <p:cNvPr id="75795" name="TextBox 79"/>
          <p:cNvSpPr txBox="1">
            <a:spLocks noChangeArrowheads="1"/>
          </p:cNvSpPr>
          <p:nvPr/>
        </p:nvSpPr>
        <p:spPr bwMode="auto">
          <a:xfrm>
            <a:off x="1146175" y="417830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1,903</a:t>
            </a:r>
          </a:p>
        </p:txBody>
      </p:sp>
      <p:sp>
        <p:nvSpPr>
          <p:cNvPr id="75796" name="TextBox 80"/>
          <p:cNvSpPr txBox="1">
            <a:spLocks noChangeArrowheads="1"/>
          </p:cNvSpPr>
          <p:nvPr/>
        </p:nvSpPr>
        <p:spPr bwMode="auto">
          <a:xfrm>
            <a:off x="1146175" y="4740275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1,201</a:t>
            </a:r>
          </a:p>
        </p:txBody>
      </p:sp>
      <p:sp>
        <p:nvSpPr>
          <p:cNvPr id="75797" name="TextBox 81"/>
          <p:cNvSpPr txBox="1">
            <a:spLocks noChangeArrowheads="1"/>
          </p:cNvSpPr>
          <p:nvPr/>
        </p:nvSpPr>
        <p:spPr bwMode="auto">
          <a:xfrm>
            <a:off x="2247900" y="24923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1.45</a:t>
            </a:r>
          </a:p>
        </p:txBody>
      </p:sp>
      <p:sp>
        <p:nvSpPr>
          <p:cNvPr id="75798" name="TextBox 82"/>
          <p:cNvSpPr txBox="1">
            <a:spLocks noChangeArrowheads="1"/>
          </p:cNvSpPr>
          <p:nvPr/>
        </p:nvSpPr>
        <p:spPr bwMode="auto">
          <a:xfrm>
            <a:off x="2247900" y="30543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0.71</a:t>
            </a:r>
          </a:p>
        </p:txBody>
      </p:sp>
      <p:sp>
        <p:nvSpPr>
          <p:cNvPr id="75799" name="TextBox 83"/>
          <p:cNvSpPr txBox="1">
            <a:spLocks noChangeArrowheads="1"/>
          </p:cNvSpPr>
          <p:nvPr/>
        </p:nvSpPr>
        <p:spPr bwMode="auto">
          <a:xfrm>
            <a:off x="2247900" y="36163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1.00</a:t>
            </a:r>
          </a:p>
        </p:txBody>
      </p:sp>
      <p:sp>
        <p:nvSpPr>
          <p:cNvPr id="75800" name="TextBox 84"/>
          <p:cNvSpPr txBox="1">
            <a:spLocks noChangeArrowheads="1"/>
          </p:cNvSpPr>
          <p:nvPr/>
        </p:nvSpPr>
        <p:spPr bwMode="auto">
          <a:xfrm>
            <a:off x="2247900" y="41783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2.12</a:t>
            </a:r>
          </a:p>
        </p:txBody>
      </p:sp>
      <p:sp>
        <p:nvSpPr>
          <p:cNvPr id="75801" name="TextBox 85"/>
          <p:cNvSpPr txBox="1">
            <a:spLocks noChangeArrowheads="1"/>
          </p:cNvSpPr>
          <p:nvPr/>
        </p:nvSpPr>
        <p:spPr bwMode="auto">
          <a:xfrm>
            <a:off x="2247900" y="47402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0.86</a:t>
            </a:r>
          </a:p>
        </p:txBody>
      </p:sp>
      <p:sp>
        <p:nvSpPr>
          <p:cNvPr id="75802" name="TextBox 86"/>
          <p:cNvSpPr txBox="1">
            <a:spLocks noChangeArrowheads="1"/>
          </p:cNvSpPr>
          <p:nvPr/>
        </p:nvSpPr>
        <p:spPr bwMode="auto">
          <a:xfrm>
            <a:off x="3219450" y="2492375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285.12</a:t>
            </a:r>
          </a:p>
        </p:txBody>
      </p:sp>
      <p:sp>
        <p:nvSpPr>
          <p:cNvPr id="75803" name="TextBox 87"/>
          <p:cNvSpPr txBox="1">
            <a:spLocks noChangeArrowheads="1"/>
          </p:cNvSpPr>
          <p:nvPr/>
        </p:nvSpPr>
        <p:spPr bwMode="auto">
          <a:xfrm>
            <a:off x="3219450" y="3054350"/>
            <a:ext cx="95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85.97</a:t>
            </a:r>
          </a:p>
        </p:txBody>
      </p:sp>
      <p:sp>
        <p:nvSpPr>
          <p:cNvPr id="75804" name="TextBox 88"/>
          <p:cNvSpPr txBox="1">
            <a:spLocks noChangeArrowheads="1"/>
          </p:cNvSpPr>
          <p:nvPr/>
        </p:nvSpPr>
        <p:spPr bwMode="auto">
          <a:xfrm>
            <a:off x="3219450" y="3616325"/>
            <a:ext cx="100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200.41</a:t>
            </a:r>
          </a:p>
        </p:txBody>
      </p:sp>
      <p:sp>
        <p:nvSpPr>
          <p:cNvPr id="75805" name="TextBox 89"/>
          <p:cNvSpPr txBox="1">
            <a:spLocks noChangeArrowheads="1"/>
          </p:cNvSpPr>
          <p:nvPr/>
        </p:nvSpPr>
        <p:spPr bwMode="auto">
          <a:xfrm>
            <a:off x="3219450" y="41783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532.86</a:t>
            </a:r>
          </a:p>
        </p:txBody>
      </p:sp>
      <p:sp>
        <p:nvSpPr>
          <p:cNvPr id="75806" name="TextBox 90"/>
          <p:cNvSpPr txBox="1">
            <a:spLocks noChangeArrowheads="1"/>
          </p:cNvSpPr>
          <p:nvPr/>
        </p:nvSpPr>
        <p:spPr bwMode="auto">
          <a:xfrm>
            <a:off x="3219450" y="4740275"/>
            <a:ext cx="99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189.22</a:t>
            </a:r>
          </a:p>
        </p:txBody>
      </p:sp>
      <p:sp>
        <p:nvSpPr>
          <p:cNvPr id="75807" name="TextBox 91"/>
          <p:cNvSpPr txBox="1">
            <a:spLocks noChangeArrowheads="1"/>
          </p:cNvSpPr>
          <p:nvPr/>
        </p:nvSpPr>
        <p:spPr bwMode="auto">
          <a:xfrm>
            <a:off x="4557713" y="2492375"/>
            <a:ext cx="102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196.63</a:t>
            </a:r>
          </a:p>
        </p:txBody>
      </p:sp>
      <p:sp>
        <p:nvSpPr>
          <p:cNvPr id="75808" name="TextBox 92"/>
          <p:cNvSpPr txBox="1">
            <a:spLocks noChangeArrowheads="1"/>
          </p:cNvSpPr>
          <p:nvPr/>
        </p:nvSpPr>
        <p:spPr bwMode="auto">
          <a:xfrm>
            <a:off x="4586288" y="305435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121.08</a:t>
            </a:r>
          </a:p>
        </p:txBody>
      </p:sp>
      <p:sp>
        <p:nvSpPr>
          <p:cNvPr id="75809" name="TextBox 93"/>
          <p:cNvSpPr txBox="1">
            <a:spLocks noChangeArrowheads="1"/>
          </p:cNvSpPr>
          <p:nvPr/>
        </p:nvSpPr>
        <p:spPr bwMode="auto">
          <a:xfrm>
            <a:off x="4629150" y="3616325"/>
            <a:ext cx="95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200.41</a:t>
            </a:r>
          </a:p>
        </p:txBody>
      </p:sp>
      <p:sp>
        <p:nvSpPr>
          <p:cNvPr id="75810" name="TextBox 94"/>
          <p:cNvSpPr txBox="1">
            <a:spLocks noChangeArrowheads="1"/>
          </p:cNvSpPr>
          <p:nvPr/>
        </p:nvSpPr>
        <p:spPr bwMode="auto">
          <a:xfrm>
            <a:off x="4657725" y="4178300"/>
            <a:ext cx="92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251.35</a:t>
            </a:r>
          </a:p>
        </p:txBody>
      </p:sp>
      <p:sp>
        <p:nvSpPr>
          <p:cNvPr id="75811" name="TextBox 95"/>
          <p:cNvSpPr txBox="1">
            <a:spLocks noChangeArrowheads="1"/>
          </p:cNvSpPr>
          <p:nvPr/>
        </p:nvSpPr>
        <p:spPr bwMode="auto">
          <a:xfrm>
            <a:off x="4614863" y="4740275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220.02</a:t>
            </a:r>
          </a:p>
        </p:txBody>
      </p:sp>
      <p:sp>
        <p:nvSpPr>
          <p:cNvPr id="75812" name="TextBox 96"/>
          <p:cNvSpPr txBox="1">
            <a:spLocks noChangeArrowheads="1"/>
          </p:cNvSpPr>
          <p:nvPr/>
        </p:nvSpPr>
        <p:spPr bwMode="auto">
          <a:xfrm>
            <a:off x="6107113" y="24923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1.02</a:t>
            </a:r>
          </a:p>
        </p:txBody>
      </p:sp>
      <p:sp>
        <p:nvSpPr>
          <p:cNvPr id="75813" name="TextBox 97"/>
          <p:cNvSpPr txBox="1">
            <a:spLocks noChangeArrowheads="1"/>
          </p:cNvSpPr>
          <p:nvPr/>
        </p:nvSpPr>
        <p:spPr bwMode="auto">
          <a:xfrm>
            <a:off x="6107113" y="30543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0.72</a:t>
            </a:r>
          </a:p>
        </p:txBody>
      </p:sp>
      <p:sp>
        <p:nvSpPr>
          <p:cNvPr id="75814" name="TextBox 98"/>
          <p:cNvSpPr txBox="1">
            <a:spLocks noChangeArrowheads="1"/>
          </p:cNvSpPr>
          <p:nvPr/>
        </p:nvSpPr>
        <p:spPr bwMode="auto">
          <a:xfrm>
            <a:off x="6107113" y="36163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1.01</a:t>
            </a:r>
          </a:p>
        </p:txBody>
      </p:sp>
      <p:sp>
        <p:nvSpPr>
          <p:cNvPr id="75815" name="TextBox 99"/>
          <p:cNvSpPr txBox="1">
            <a:spLocks noChangeArrowheads="1"/>
          </p:cNvSpPr>
          <p:nvPr/>
        </p:nvSpPr>
        <p:spPr bwMode="auto">
          <a:xfrm>
            <a:off x="6107113" y="41783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1.32</a:t>
            </a:r>
          </a:p>
        </p:txBody>
      </p:sp>
      <p:sp>
        <p:nvSpPr>
          <p:cNvPr id="75816" name="TextBox 100"/>
          <p:cNvSpPr txBox="1">
            <a:spLocks noChangeArrowheads="1"/>
          </p:cNvSpPr>
          <p:nvPr/>
        </p:nvSpPr>
        <p:spPr bwMode="auto">
          <a:xfrm>
            <a:off x="6107113" y="47402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1.1</a:t>
            </a:r>
          </a:p>
        </p:txBody>
      </p:sp>
      <p:sp>
        <p:nvSpPr>
          <p:cNvPr id="75817" name="TextBox 101"/>
          <p:cNvSpPr txBox="1">
            <a:spLocks noChangeArrowheads="1"/>
          </p:cNvSpPr>
          <p:nvPr/>
        </p:nvSpPr>
        <p:spPr bwMode="auto">
          <a:xfrm>
            <a:off x="7018338" y="24923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0.98</a:t>
            </a:r>
          </a:p>
        </p:txBody>
      </p:sp>
      <p:sp>
        <p:nvSpPr>
          <p:cNvPr id="75818" name="TextBox 102"/>
          <p:cNvSpPr txBox="1">
            <a:spLocks noChangeArrowheads="1"/>
          </p:cNvSpPr>
          <p:nvPr/>
        </p:nvSpPr>
        <p:spPr bwMode="auto">
          <a:xfrm>
            <a:off x="7018338" y="30543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0.80</a:t>
            </a:r>
          </a:p>
        </p:txBody>
      </p:sp>
      <p:sp>
        <p:nvSpPr>
          <p:cNvPr id="75819" name="TextBox 103"/>
          <p:cNvSpPr txBox="1">
            <a:spLocks noChangeArrowheads="1"/>
          </p:cNvSpPr>
          <p:nvPr/>
        </p:nvSpPr>
        <p:spPr bwMode="auto">
          <a:xfrm>
            <a:off x="7018338" y="36163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0.95</a:t>
            </a:r>
          </a:p>
        </p:txBody>
      </p:sp>
      <p:sp>
        <p:nvSpPr>
          <p:cNvPr id="75820" name="TextBox 104"/>
          <p:cNvSpPr txBox="1">
            <a:spLocks noChangeArrowheads="1"/>
          </p:cNvSpPr>
          <p:nvPr/>
        </p:nvSpPr>
        <p:spPr bwMode="auto">
          <a:xfrm>
            <a:off x="7018338" y="41783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1.41</a:t>
            </a:r>
          </a:p>
        </p:txBody>
      </p:sp>
      <p:sp>
        <p:nvSpPr>
          <p:cNvPr id="75821" name="TextBox 105"/>
          <p:cNvSpPr txBox="1">
            <a:spLocks noChangeArrowheads="1"/>
          </p:cNvSpPr>
          <p:nvPr/>
        </p:nvSpPr>
        <p:spPr bwMode="auto">
          <a:xfrm>
            <a:off x="7018338" y="47402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1.22</a:t>
            </a:r>
          </a:p>
        </p:txBody>
      </p:sp>
      <p:sp>
        <p:nvSpPr>
          <p:cNvPr id="75822" name="TextBox 106"/>
          <p:cNvSpPr txBox="1">
            <a:spLocks noChangeArrowheads="1"/>
          </p:cNvSpPr>
          <p:nvPr/>
        </p:nvSpPr>
        <p:spPr bwMode="auto">
          <a:xfrm>
            <a:off x="7891463" y="24923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0.92</a:t>
            </a:r>
          </a:p>
        </p:txBody>
      </p:sp>
      <p:sp>
        <p:nvSpPr>
          <p:cNvPr id="75823" name="TextBox 107"/>
          <p:cNvSpPr txBox="1">
            <a:spLocks noChangeArrowheads="1"/>
          </p:cNvSpPr>
          <p:nvPr/>
        </p:nvSpPr>
        <p:spPr bwMode="auto">
          <a:xfrm>
            <a:off x="7891463" y="30543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0.95</a:t>
            </a:r>
          </a:p>
        </p:txBody>
      </p:sp>
      <p:sp>
        <p:nvSpPr>
          <p:cNvPr id="75824" name="TextBox 108"/>
          <p:cNvSpPr txBox="1">
            <a:spLocks noChangeArrowheads="1"/>
          </p:cNvSpPr>
          <p:nvPr/>
        </p:nvSpPr>
        <p:spPr bwMode="auto">
          <a:xfrm>
            <a:off x="7891463" y="36163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1.05</a:t>
            </a:r>
          </a:p>
        </p:txBody>
      </p:sp>
      <p:sp>
        <p:nvSpPr>
          <p:cNvPr id="75825" name="TextBox 109"/>
          <p:cNvSpPr txBox="1">
            <a:spLocks noChangeArrowheads="1"/>
          </p:cNvSpPr>
          <p:nvPr/>
        </p:nvSpPr>
        <p:spPr bwMode="auto">
          <a:xfrm>
            <a:off x="7891463" y="41783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1.21</a:t>
            </a:r>
          </a:p>
        </p:txBody>
      </p:sp>
      <p:sp>
        <p:nvSpPr>
          <p:cNvPr id="75826" name="TextBox 110"/>
          <p:cNvSpPr txBox="1">
            <a:spLocks noChangeArrowheads="1"/>
          </p:cNvSpPr>
          <p:nvPr/>
        </p:nvSpPr>
        <p:spPr bwMode="auto">
          <a:xfrm>
            <a:off x="7891463" y="474027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0.85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61963" y="2259013"/>
            <a:ext cx="82407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6875" y="969963"/>
            <a:ext cx="2566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ACA1"/>
                </a:solidFill>
                <a:latin typeface="+mn-lt"/>
              </a:rPr>
              <a:t>Well managed sick pop.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96875" y="5475288"/>
            <a:ext cx="2566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ACA1"/>
                </a:solidFill>
                <a:latin typeface="+mn-lt"/>
              </a:rPr>
              <a:t>Poorly managed “healthy” population pop.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692944" y="1664494"/>
            <a:ext cx="1014413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</p:cNvCxnSpPr>
          <p:nvPr/>
        </p:nvCxnSpPr>
        <p:spPr>
          <a:xfrm rot="16200000" flipV="1">
            <a:off x="1096169" y="4890294"/>
            <a:ext cx="417513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257425" y="1528763"/>
            <a:ext cx="714375" cy="471487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900363" y="1543050"/>
            <a:ext cx="1443037" cy="800100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67213" y="1557338"/>
            <a:ext cx="1590675" cy="842962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10238" y="1557338"/>
            <a:ext cx="1390650" cy="623887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24688" y="1566863"/>
            <a:ext cx="847725" cy="690562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753350" y="1538288"/>
            <a:ext cx="1119188" cy="647700"/>
          </a:xfrm>
          <a:prstGeom prst="ellipse">
            <a:avLst/>
          </a:prstGeom>
          <a:noFill/>
          <a:ln w="19050">
            <a:solidFill>
              <a:srgbClr val="C400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838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0700" y="6480175"/>
            <a:ext cx="2049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Arial Narrow" pitchFamily="34" charset="0"/>
              </a:rPr>
              <a:t>Analysis for demonstration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Provider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Challenge: Rising costs and medical expense management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Tools for financial  analysis, modeling and forecasting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 network utilization and cost factors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Practice pattern variation: Provider dashboard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Quality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Efficiency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Utilization patterns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Large single-state provider organization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Accepts risk from insurance contracts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Looking to perform at the forefront of healthcare with innovative reimbursement approaches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Alternative Quality Contract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Experience with local clinical information (EMR)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Own data warehouse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4662" y="274638"/>
            <a:ext cx="6154737" cy="465137"/>
          </a:xfrm>
        </p:spPr>
        <p:txBody>
          <a:bodyPr/>
          <a:lstStyle/>
          <a:p>
            <a:r>
              <a:rPr lang="en-US" dirty="0" smtClean="0"/>
              <a:t>Case #2: Clinic and Physician</a:t>
            </a:r>
            <a:br>
              <a:rPr lang="en-US" dirty="0" smtClean="0"/>
            </a:br>
            <a:r>
              <a:rPr lang="en-US" dirty="0" smtClean="0"/>
              <a:t>Manager and Dashboard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How does performance compare across physicians and clinic sites?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“My patients are sicker than yours”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Who are the top performing providers and clinics?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Quality of care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Where to focus for performance improvement?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How to evaluate utilization patterns…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Drug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ER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Specialists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DME </a:t>
            </a:r>
            <a:endParaRPr lang="en-US" sz="1800" dirty="0" smtClean="0"/>
          </a:p>
          <a:p>
            <a:r>
              <a:rPr lang="en-US" sz="2400" dirty="0" smtClean="0"/>
              <a:t>					… and take 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038" y="1219200"/>
            <a:ext cx="86283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5791200"/>
            <a:ext cx="19097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4662" y="274638"/>
            <a:ext cx="6154737" cy="465137"/>
          </a:xfrm>
        </p:spPr>
        <p:txBody>
          <a:bodyPr/>
          <a:lstStyle/>
          <a:p>
            <a:r>
              <a:rPr lang="en-US" dirty="0" smtClean="0"/>
              <a:t>Case #2: Clinic and Physician</a:t>
            </a:r>
            <a:br>
              <a:rPr lang="en-US" dirty="0" smtClean="0"/>
            </a:br>
            <a:r>
              <a:rPr lang="en-US" dirty="0" smtClean="0"/>
              <a:t>Manager and Dashboard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Metrics for comparison based on quality, volume, risk and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Quality (gaps in care)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Relative risk models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Generic utilization rates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Drill down functionality across drug class to dose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Readmission rates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Efficiency scores: 	   </a:t>
            </a:r>
            <a:r>
              <a:rPr lang="en-US" sz="2000" u="sng" dirty="0" smtClean="0"/>
              <a:t>actual utilization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concurrent predicted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Total admissions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Potentially avoidable admissions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ER visits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Imaging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Drill down capability to view individual physician or clinic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Comparison to BOB or norm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4662" y="274638"/>
            <a:ext cx="6154737" cy="465137"/>
          </a:xfrm>
        </p:spPr>
        <p:txBody>
          <a:bodyPr/>
          <a:lstStyle/>
          <a:p>
            <a:r>
              <a:rPr lang="en-US" dirty="0" smtClean="0"/>
              <a:t>Case #2: Clinic and Physician</a:t>
            </a:r>
            <a:br>
              <a:rPr lang="en-US" dirty="0" smtClean="0"/>
            </a:br>
            <a:r>
              <a:rPr lang="en-US" dirty="0" smtClean="0"/>
              <a:t>Manager and Dashboard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Rx metrics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Overall generic prescribing rates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Generic prescribing by drug class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% mail order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Drill down capability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Individual physician or clinic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Comparison to BOB or norm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Drug dose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Outside Utilization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How to evaluate referral patterns: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Where are outside referrals going?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What diagnoses are being treated outside?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What procedures are being done outside?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3"/>
          <a:srcRect l="4686" r="4958"/>
          <a:stretch>
            <a:fillRect/>
          </a:stretch>
        </p:blipFill>
        <p:spPr bwMode="auto">
          <a:xfrm>
            <a:off x="428625" y="1776413"/>
            <a:ext cx="82613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797550" cy="46513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Markets We Serve</a:t>
            </a:r>
          </a:p>
        </p:txBody>
      </p:sp>
      <p:sp>
        <p:nvSpPr>
          <p:cNvPr id="38916" name="TextBox 14"/>
          <p:cNvSpPr txBox="1">
            <a:spLocks noChangeArrowheads="1"/>
          </p:cNvSpPr>
          <p:nvPr/>
        </p:nvSpPr>
        <p:spPr bwMode="auto">
          <a:xfrm>
            <a:off x="3276600" y="4205288"/>
            <a:ext cx="2743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Providers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At-risk Physician Groups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Integrated Delivery Networks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Provider Hospital Organizations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Accountable Care Organizations</a:t>
            </a:r>
          </a:p>
        </p:txBody>
      </p:sp>
      <p:sp>
        <p:nvSpPr>
          <p:cNvPr id="38917" name="TextBox 17"/>
          <p:cNvSpPr txBox="1">
            <a:spLocks noChangeArrowheads="1"/>
          </p:cNvSpPr>
          <p:nvPr/>
        </p:nvSpPr>
        <p:spPr bwMode="auto">
          <a:xfrm>
            <a:off x="6026150" y="4205288"/>
            <a:ext cx="20510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Employers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Self-Insured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Benefit Consultants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Brokers</a:t>
            </a:r>
          </a:p>
        </p:txBody>
      </p:sp>
      <p:sp>
        <p:nvSpPr>
          <p:cNvPr id="38918" name="TextBox 10"/>
          <p:cNvSpPr txBox="1">
            <a:spLocks noChangeArrowheads="1"/>
          </p:cNvSpPr>
          <p:nvPr/>
        </p:nvSpPr>
        <p:spPr bwMode="auto">
          <a:xfrm>
            <a:off x="838200" y="4205288"/>
            <a:ext cx="23622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Payors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Commercial Plans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Third Party Administrators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Disease &amp; Care Management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State &amp; Managed Medicaid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57150" algn="l"/>
              </a:tabLst>
            </a:pPr>
            <a:r>
              <a:rPr lang="en-US" sz="1400">
                <a:solidFill>
                  <a:srgbClr val="7F7F7F"/>
                </a:solidFill>
                <a:latin typeface="Arial Narrow" pitchFamily="34" charset="0"/>
              </a:rPr>
              <a:t>Medicare Advantage</a:t>
            </a:r>
          </a:p>
        </p:txBody>
      </p:sp>
      <p:sp>
        <p:nvSpPr>
          <p:cNvPr id="38919" name="TextBox 24"/>
          <p:cNvSpPr txBox="1">
            <a:spLocks noChangeArrowheads="1"/>
          </p:cNvSpPr>
          <p:nvPr/>
        </p:nvSpPr>
        <p:spPr bwMode="auto">
          <a:xfrm>
            <a:off x="2049463" y="1722438"/>
            <a:ext cx="487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Arial Narrow" pitchFamily="34" charset="0"/>
              </a:rPr>
              <a:t>Understanding Healthcare Risk</a:t>
            </a:r>
          </a:p>
        </p:txBody>
      </p:sp>
      <p:pic>
        <p:nvPicPr>
          <p:cNvPr id="38920" name="Picture 27" descr="VeriskHealth 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19200"/>
            <a:ext cx="1066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Outside </a:t>
            </a:r>
            <a:r>
              <a:rPr lang="en-US" dirty="0" smtClean="0"/>
              <a:t>Utilization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Define “events”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Typical views by claim or unit </a:t>
            </a:r>
            <a:r>
              <a:rPr lang="en-US" sz="2000" dirty="0" err="1" smtClean="0"/>
              <a:t>vs</a:t>
            </a:r>
            <a:r>
              <a:rPr lang="en-US" sz="2000" dirty="0" smtClean="0"/>
              <a:t> episode group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Includes ancillary claims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Capture true event cost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Evaluate utilization patterns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Cost and quality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View events by: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Provider: Professional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Location: Facility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Specialty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Group (similar events)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Code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Outside Utilization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Evaluation of </a:t>
            </a:r>
            <a:r>
              <a:rPr lang="en-US" sz="2800" dirty="0" smtClean="0"/>
              <a:t>referral </a:t>
            </a:r>
            <a:r>
              <a:rPr lang="en-US" sz="2800" dirty="0" smtClean="0"/>
              <a:t>patterns</a:t>
            </a:r>
            <a:r>
              <a:rPr lang="en-US" sz="2800" dirty="0" smtClean="0"/>
              <a:t>:</a:t>
            </a:r>
            <a:endParaRPr lang="en-US" sz="2400" dirty="0" smtClean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44" y="2209800"/>
            <a:ext cx="86030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Challenge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Create HRA report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Understand implications of self-reported health outcomes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Large </a:t>
            </a:r>
            <a:r>
              <a:rPr lang="en-US" sz="1800" dirty="0" smtClean="0"/>
              <a:t>benefit management company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Needs to </a:t>
            </a:r>
            <a:r>
              <a:rPr lang="en-US" sz="1600" dirty="0" smtClean="0"/>
              <a:t>provide information on wellness and </a:t>
            </a:r>
            <a:r>
              <a:rPr lang="en-US" sz="1600" dirty="0" smtClean="0"/>
              <a:t>a</a:t>
            </a:r>
            <a:r>
              <a:rPr lang="en-US" sz="1600" dirty="0" smtClean="0"/>
              <a:t>ugment disease management for clients</a:t>
            </a: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Chronic disease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Clients are capturing HRA (health risk appraisal)</a:t>
            </a:r>
            <a:endParaRPr lang="en-US" sz="1600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797550" cy="465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Augmenting Member Level Data for Analysis: HRA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42900" y="1223963"/>
            <a:ext cx="8485188" cy="4729162"/>
          </a:xfrm>
        </p:spPr>
        <p:txBody>
          <a:bodyPr/>
          <a:lstStyle/>
          <a:p>
            <a:pPr eaLnBrk="1" hangingPunct="1"/>
            <a:r>
              <a:rPr lang="en-US" sz="2800" smtClean="0"/>
              <a:t>Health Risk Appraisal 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  <a:p>
            <a:pPr lvl="2" eaLnBrk="1" hangingPunct="1"/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094704" y="926406"/>
          <a:ext cx="7334139" cy="439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4186238" y="2139950"/>
            <a:ext cx="382428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</a:t>
            </a:r>
            <a:r>
              <a:rPr lang="en-US" sz="3200"/>
              <a:t>Self-reported data</a:t>
            </a:r>
          </a:p>
          <a:p>
            <a:pPr>
              <a:buFont typeface="Arial" charset="0"/>
              <a:buChar char="•"/>
            </a:pPr>
            <a:r>
              <a:rPr lang="en-US" sz="2400"/>
              <a:t> History of disease</a:t>
            </a:r>
          </a:p>
          <a:p>
            <a:pPr>
              <a:buFont typeface="Arial" charset="0"/>
              <a:buChar char="•"/>
            </a:pPr>
            <a:r>
              <a:rPr lang="en-US" sz="2400"/>
              <a:t> Lab results (glucose)</a:t>
            </a:r>
          </a:p>
          <a:p>
            <a:pPr>
              <a:buFont typeface="Arial" charset="0"/>
              <a:buChar char="•"/>
            </a:pPr>
            <a:r>
              <a:rPr lang="en-US" sz="2400"/>
              <a:t> Biometrics (height, weight)</a:t>
            </a:r>
            <a:endParaRPr lang="en-US"/>
          </a:p>
          <a:p>
            <a:endParaRPr lang="en-US"/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082800" y="2614613"/>
            <a:ext cx="147161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Claims data</a:t>
            </a:r>
            <a:endParaRPr lang="en-US" sz="200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" y="5081588"/>
            <a:ext cx="7667625" cy="164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 </a:t>
            </a:r>
            <a:r>
              <a:rPr lang="en-US" sz="2400" dirty="0" smtClean="0"/>
              <a:t>Example conditions </a:t>
            </a:r>
            <a:r>
              <a:rPr lang="en-US" sz="2400" dirty="0"/>
              <a:t>with claims and HRA data</a:t>
            </a:r>
          </a:p>
          <a:p>
            <a:pPr lvl="1"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sz="2000" dirty="0">
                <a:solidFill>
                  <a:srgbClr val="005C87"/>
                </a:solidFill>
                <a:sym typeface="Wingdings" pitchFamily="2" charset="2"/>
              </a:rPr>
              <a:t></a:t>
            </a:r>
            <a:r>
              <a:rPr lang="en-US" sz="2000" dirty="0"/>
              <a:t>Diabetes		</a:t>
            </a:r>
            <a:r>
              <a:rPr lang="en-US" sz="2000" dirty="0">
                <a:solidFill>
                  <a:srgbClr val="005C87"/>
                </a:solidFill>
                <a:sym typeface="Wingdings" pitchFamily="2" charset="2"/>
              </a:rPr>
              <a:t></a:t>
            </a:r>
            <a:r>
              <a:rPr lang="en-US" sz="2000" dirty="0"/>
              <a:t>Tobacco use		</a:t>
            </a:r>
            <a:r>
              <a:rPr lang="en-US" sz="2000" dirty="0">
                <a:solidFill>
                  <a:srgbClr val="005C87"/>
                </a:solidFill>
                <a:sym typeface="Wingdings" pitchFamily="2" charset="2"/>
              </a:rPr>
              <a:t></a:t>
            </a:r>
            <a:r>
              <a:rPr lang="en-US" sz="2000" dirty="0"/>
              <a:t>Obesity</a:t>
            </a:r>
          </a:p>
          <a:p>
            <a:pPr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2578" name="think-cell Slide" r:id="rId10" imgW="270" imgH="270" progId="TCLayout.ActiveDocument.1">
              <p:embed/>
            </p:oleObj>
          </a:graphicData>
        </a:graphic>
      </p:graphicFrame>
      <p:graphicFrame>
        <p:nvGraphicFramePr>
          <p:cNvPr id="9" name="Diagram 8"/>
          <p:cNvGraphicFramePr/>
          <p:nvPr>
            <p:custDataLst>
              <p:tags r:id="rId2"/>
            </p:custDataLst>
          </p:nvPr>
        </p:nvGraphicFramePr>
        <p:xfrm>
          <a:off x="674670" y="11915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4800" y="1"/>
            <a:ext cx="5851525" cy="9143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Diabetes* by Claims and HRA</a:t>
            </a:r>
          </a:p>
        </p:txBody>
      </p:sp>
      <p:sp>
        <p:nvSpPr>
          <p:cNvPr id="2053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5467350"/>
            <a:ext cx="6465887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Diabetes claims: Medical Intelligence disease registry criteria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*Diabetes HRA: Blood glucose value, blood glucose range, or diabetes history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638925" y="1204913"/>
            <a:ext cx="2066925" cy="4092575"/>
          </a:xfrm>
          <a:prstGeom prst="rect">
            <a:avLst/>
          </a:prstGeom>
          <a:solidFill>
            <a:srgbClr val="27AAE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 Individuals with claims for Diabetes </a:t>
            </a:r>
            <a:r>
              <a:rPr lang="en-US" sz="2000" dirty="0">
                <a:solidFill>
                  <a:schemeClr val="tx1"/>
                </a:solidFill>
              </a:rPr>
              <a:t>have a relatively low rate of diagnosis reporting on </a:t>
            </a:r>
            <a:r>
              <a:rPr lang="en-US" sz="2000" dirty="0">
                <a:solidFill>
                  <a:schemeClr val="tx1"/>
                </a:solidFill>
              </a:rPr>
              <a:t>HRA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 Adding </a:t>
            </a:r>
            <a:r>
              <a:rPr lang="en-US" sz="2000" dirty="0">
                <a:solidFill>
                  <a:schemeClr val="tx1"/>
                </a:solidFill>
              </a:rPr>
              <a:t>HRA </a:t>
            </a:r>
            <a:r>
              <a:rPr lang="en-US" sz="2000" dirty="0">
                <a:solidFill>
                  <a:schemeClr val="tx1"/>
                </a:solidFill>
              </a:rPr>
              <a:t>will </a:t>
            </a:r>
            <a:r>
              <a:rPr lang="en-US" sz="2000" dirty="0">
                <a:solidFill>
                  <a:schemeClr val="tx1"/>
                </a:solidFill>
              </a:rPr>
              <a:t>increase the population of diabetic individuals by about 5%</a:t>
            </a:r>
          </a:p>
        </p:txBody>
      </p:sp>
      <p:sp>
        <p:nvSpPr>
          <p:cNvPr id="8" name="Down Arrow 7"/>
          <p:cNvSpPr/>
          <p:nvPr>
            <p:custDataLst>
              <p:tags r:id="rId6"/>
            </p:custDataLst>
          </p:nvPr>
        </p:nvSpPr>
        <p:spPr>
          <a:xfrm rot="5400000">
            <a:off x="4956175" y="2974975"/>
            <a:ext cx="2895600" cy="495300"/>
          </a:xfrm>
          <a:prstGeom prst="downArrow">
            <a:avLst/>
          </a:prstGeom>
          <a:solidFill>
            <a:srgbClr val="27AAE1"/>
          </a:solidFill>
          <a:ln>
            <a:solidFill>
              <a:srgbClr val="27AA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6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08475" y="12541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(30%)</a:t>
            </a:r>
          </a:p>
        </p:txBody>
      </p: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>
          <a:xfrm rot="5400000">
            <a:off x="3622675" y="2016125"/>
            <a:ext cx="12192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8938" y="-250825"/>
            <a:ext cx="4792662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Compliance </a:t>
            </a:r>
            <a:r>
              <a:rPr lang="en-US" sz="2400" dirty="0">
                <a:latin typeface="+mj-lt"/>
                <a:ea typeface="+mj-ea"/>
                <a:cs typeface="+mj-cs"/>
              </a:rPr>
              <a:t>Rates </a:t>
            </a:r>
            <a:r>
              <a:rPr lang="en-US" sz="2400" dirty="0">
                <a:latin typeface="+mj-lt"/>
                <a:ea typeface="+mj-ea"/>
                <a:cs typeface="+mj-cs"/>
              </a:rPr>
              <a:t>in </a:t>
            </a:r>
            <a:r>
              <a:rPr lang="en-US" sz="2400" dirty="0">
                <a:latin typeface="+mj-lt"/>
                <a:ea typeface="+mj-ea"/>
                <a:cs typeface="+mj-cs"/>
              </a:rPr>
              <a:t>Diabetes: Identification </a:t>
            </a:r>
            <a:r>
              <a:rPr lang="en-US" sz="2400" dirty="0">
                <a:latin typeface="+mj-lt"/>
                <a:ea typeface="+mj-ea"/>
                <a:cs typeface="+mj-cs"/>
              </a:rPr>
              <a:t>by </a:t>
            </a:r>
            <a:r>
              <a:rPr lang="en-US" sz="2400" dirty="0">
                <a:latin typeface="+mj-lt"/>
                <a:ea typeface="+mj-ea"/>
                <a:cs typeface="+mj-cs"/>
              </a:rPr>
              <a:t>Claims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HRA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288" y="1524000"/>
          <a:ext cx="8697532" cy="3051051"/>
        </p:xfrm>
        <a:graphic>
          <a:graphicData uri="http://schemas.openxmlformats.org/drawingml/2006/table">
            <a:tbl>
              <a:tblPr/>
              <a:tblGrid>
                <a:gridCol w="2034862"/>
                <a:gridCol w="981810"/>
                <a:gridCol w="1136172"/>
                <a:gridCol w="1136172"/>
                <a:gridCol w="1136172"/>
                <a:gridCol w="1136172"/>
                <a:gridCol w="1136172"/>
              </a:tblGrid>
              <a:tr h="137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HbA1c in last 12 months</a:t>
                      </a:r>
                    </a:p>
                  </a:txBody>
                  <a:tcPr marL="7398" marR="7398" marT="73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Eye exam in last 12 months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Renal disease screening in last 12 months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Lipid profile in last 12 months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ACE/ARBs in last 12 months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Statins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last 12 months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68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Overlap (Claims and HRA)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Claims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only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4000" y="5016500"/>
            <a:ext cx="8534400" cy="1016000"/>
          </a:xfrm>
          <a:prstGeom prst="rect">
            <a:avLst/>
          </a:prstGeom>
          <a:solidFill>
            <a:srgbClr val="27AAE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Individuals identified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>
                <a:solidFill>
                  <a:schemeClr val="tx1"/>
                </a:solidFill>
              </a:rPr>
              <a:t>HRA only </a:t>
            </a:r>
            <a:r>
              <a:rPr lang="en-US" sz="2000" dirty="0">
                <a:solidFill>
                  <a:schemeClr val="tx1"/>
                </a:solidFill>
              </a:rPr>
              <a:t>have </a:t>
            </a:r>
            <a:r>
              <a:rPr lang="en-US" sz="2000" dirty="0">
                <a:solidFill>
                  <a:schemeClr val="tx1"/>
                </a:solidFill>
              </a:rPr>
              <a:t>a lower compliance rate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Individuals </a:t>
            </a:r>
            <a:r>
              <a:rPr lang="en-US" sz="2000" dirty="0">
                <a:solidFill>
                  <a:schemeClr val="tx1"/>
                </a:solidFill>
              </a:rPr>
              <a:t>identified by claims and </a:t>
            </a:r>
            <a:r>
              <a:rPr lang="en-US" sz="2000" dirty="0">
                <a:solidFill>
                  <a:schemeClr val="tx1"/>
                </a:solidFill>
              </a:rPr>
              <a:t>report </a:t>
            </a:r>
            <a:r>
              <a:rPr lang="en-US" sz="2000" dirty="0">
                <a:solidFill>
                  <a:schemeClr val="tx1"/>
                </a:solidFill>
              </a:rPr>
              <a:t>having diabetes in HRA (overlap) have the highest compliance 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1613" y="1487488"/>
            <a:ext cx="2466975" cy="1020762"/>
            <a:chOff x="304800" y="1731819"/>
            <a:chExt cx="2466303" cy="1021883"/>
          </a:xfrm>
        </p:grpSpPr>
        <p:sp>
          <p:nvSpPr>
            <p:cNvPr id="12" name="Rectangle 11"/>
            <p:cNvSpPr/>
            <p:nvPr/>
          </p:nvSpPr>
          <p:spPr>
            <a:xfrm>
              <a:off x="304800" y="2504191"/>
              <a:ext cx="187274" cy="15415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1898689"/>
              <a:ext cx="187274" cy="155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148" y="2195878"/>
              <a:ext cx="187274" cy="15415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81" name="TextBox 14"/>
            <p:cNvSpPr txBox="1">
              <a:spLocks noChangeArrowheads="1"/>
            </p:cNvSpPr>
            <p:nvPr/>
          </p:nvSpPr>
          <p:spPr bwMode="auto">
            <a:xfrm>
              <a:off x="568815" y="1731819"/>
              <a:ext cx="2202288" cy="102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/>
                <a:t>Highest compliance</a:t>
              </a:r>
            </a:p>
            <a:p>
              <a:pPr>
                <a:lnSpc>
                  <a:spcPct val="150000"/>
                </a:lnSpc>
              </a:pPr>
              <a:r>
                <a:rPr lang="en-US" sz="1400"/>
                <a:t>Medium compliance</a:t>
              </a:r>
            </a:p>
            <a:p>
              <a:pPr>
                <a:lnSpc>
                  <a:spcPct val="150000"/>
                </a:lnSpc>
              </a:pPr>
              <a:r>
                <a:rPr lang="en-US" sz="1400"/>
                <a:t>Lowest compliance</a:t>
              </a:r>
            </a:p>
          </p:txBody>
        </p:sp>
      </p:grpSp>
      <p:sp>
        <p:nvSpPr>
          <p:cNvPr id="17" name="Down Arrow 16"/>
          <p:cNvSpPr/>
          <p:nvPr>
            <p:custDataLst>
              <p:tags r:id="rId1"/>
            </p:custDataLst>
          </p:nvPr>
        </p:nvSpPr>
        <p:spPr>
          <a:xfrm rot="10800000">
            <a:off x="3070225" y="4638675"/>
            <a:ext cx="2895600" cy="390525"/>
          </a:xfrm>
          <a:prstGeom prst="downArrow">
            <a:avLst/>
          </a:prstGeom>
          <a:solidFill>
            <a:srgbClr val="27AAE1"/>
          </a:solidFill>
          <a:ln>
            <a:solidFill>
              <a:srgbClr val="27AA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ASP</a:t>
            </a:r>
          </a:p>
          <a:p>
            <a:r>
              <a:rPr lang="en-US" sz="2000" dirty="0" smtClean="0"/>
              <a:t>	HTTPS</a:t>
            </a:r>
          </a:p>
          <a:p>
            <a:pPr lvl="1"/>
            <a:r>
              <a:rPr lang="en-US" sz="2000" dirty="0" smtClean="0"/>
              <a:t>Content</a:t>
            </a:r>
          </a:p>
          <a:p>
            <a:pPr lvl="2"/>
            <a:r>
              <a:rPr lang="en-US" sz="1800" dirty="0" smtClean="0"/>
              <a:t>Dashboards</a:t>
            </a:r>
          </a:p>
          <a:p>
            <a:pPr lvl="2"/>
            <a:r>
              <a:rPr lang="en-US" sz="1800" dirty="0" smtClean="0"/>
              <a:t>Ad hoc queries</a:t>
            </a:r>
          </a:p>
          <a:p>
            <a:pPr lvl="2"/>
            <a:r>
              <a:rPr lang="en-US" sz="1800" dirty="0" smtClean="0"/>
              <a:t>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800" dirty="0" smtClean="0"/>
              <a:t>Service Bureau</a:t>
            </a:r>
          </a:p>
          <a:p>
            <a:r>
              <a:rPr lang="en-US" sz="2000" dirty="0" smtClean="0"/>
              <a:t>	Secure FTP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2"/>
          </p:nvPr>
        </p:nvSpPr>
        <p:spPr>
          <a:xfrm>
            <a:off x="6030432" y="2249348"/>
            <a:ext cx="2656368" cy="3829433"/>
          </a:xfrm>
        </p:spPr>
        <p:txBody>
          <a:bodyPr/>
          <a:lstStyle/>
          <a:p>
            <a:r>
              <a:rPr lang="en-US" sz="2400" dirty="0" smtClean="0"/>
              <a:t>Warehouse</a:t>
            </a:r>
            <a:endParaRPr lang="en-US" sz="1800" dirty="0" smtClean="0"/>
          </a:p>
          <a:p>
            <a:r>
              <a:rPr lang="en-US" sz="1800" dirty="0" smtClean="0"/>
              <a:t>	Secure location</a:t>
            </a:r>
          </a:p>
          <a:p>
            <a:r>
              <a:rPr lang="en-US" sz="1800" dirty="0" smtClean="0"/>
              <a:t>	Client connection </a:t>
            </a:r>
            <a:endParaRPr lang="en-US" sz="18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9022" y="857428"/>
            <a:ext cx="1112578" cy="10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668" y="457200"/>
            <a:ext cx="2100263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Hosting Platform - ASP</a:t>
            </a:r>
          </a:p>
        </p:txBody>
      </p:sp>
      <p:sp>
        <p:nvSpPr>
          <p:cNvPr id="2236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58918"/>
            <a:ext cx="4303713" cy="47244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b="1" dirty="0" smtClean="0"/>
              <a:t>Primary </a:t>
            </a:r>
            <a:r>
              <a:rPr lang="en-US" b="1" dirty="0"/>
              <a:t>Site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Physically hosted at Class A Datacenter, SAS 70 Type II certified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Industry-leading managed services and enterprise infrastructure provider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Located in downtown Boston with alternate sites throughout the US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Direct connection to Tier 1 Sprint backbone, MCI, Verizon backup</a:t>
            </a:r>
            <a:br>
              <a:rPr lang="en-US" sz="1800" dirty="0"/>
            </a:b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Raised floor, redundant grid power, climate control, smoke detection, fire suppression systems</a:t>
            </a:r>
          </a:p>
        </p:txBody>
      </p:sp>
      <p:sp>
        <p:nvSpPr>
          <p:cNvPr id="2236421" name="Rectangle 5"/>
          <p:cNvSpPr>
            <a:spLocks noChangeArrowheads="1"/>
          </p:cNvSpPr>
          <p:nvPr/>
        </p:nvSpPr>
        <p:spPr bwMode="auto">
          <a:xfrm>
            <a:off x="4635335" y="1058917"/>
            <a:ext cx="4303713" cy="48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defRPr/>
            </a:pPr>
            <a:r>
              <a:rPr lang="en-US" b="1" dirty="0" smtClean="0">
                <a:latin typeface="+mn-lt"/>
              </a:rPr>
              <a:t>Secondary </a:t>
            </a:r>
            <a:r>
              <a:rPr lang="en-US" b="1" dirty="0">
                <a:latin typeface="+mn-lt"/>
              </a:rPr>
              <a:t>Site 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</a:rPr>
              <a:t>Duplicate attributes of Primary Site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b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</a:rPr>
              <a:t>Located 30 miles northwest of Boston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b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</a:rPr>
              <a:t>Direct connections to multiple Tier 1 backbones (Level 3, Global Crossing)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b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</a:rPr>
              <a:t>End User Data Warehouse migrated to secondary site during Final QC to Production Post phase</a:t>
            </a: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en-US" b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1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</a:rPr>
              <a:t>Transactional updates migrated nightly in batch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FTP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HTTPS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Password change 90 days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Idle time out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Lock out after 3 unsuccessful login attempts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Client admin for all users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User-level rights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PHI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Data level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Clinical </a:t>
            </a:r>
            <a:r>
              <a:rPr lang="en-US" sz="2000" dirty="0" err="1" smtClean="0"/>
              <a:t>vs</a:t>
            </a:r>
            <a:r>
              <a:rPr lang="en-US" sz="2000" dirty="0" smtClean="0"/>
              <a:t> financial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Processing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Normative data set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10 mil lives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Clinical quality measures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500+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Cloud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Private </a:t>
            </a:r>
            <a:r>
              <a:rPr lang="en-US" sz="2000" dirty="0" err="1" smtClean="0"/>
              <a:t>vs</a:t>
            </a:r>
            <a:r>
              <a:rPr lang="en-US" sz="2000" dirty="0" smtClean="0"/>
              <a:t> public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Maintaining accuracy of imported data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Security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Managing PHI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Crisis: </a:t>
            </a:r>
            <a:r>
              <a:rPr lang="en-US" i="1" dirty="0" smtClean="0">
                <a:solidFill>
                  <a:srgbClr val="00ACA1"/>
                </a:solidFill>
              </a:rPr>
              <a:t>On the Rise</a:t>
            </a:r>
            <a:endParaRPr lang="en-US" dirty="0" smtClean="0"/>
          </a:p>
        </p:txBody>
      </p:sp>
      <p:sp>
        <p:nvSpPr>
          <p:cNvPr id="50179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457200" indent="-228600">
              <a:spcBef>
                <a:spcPts val="1200"/>
              </a:spcBef>
              <a:defRPr/>
            </a:pPr>
            <a:r>
              <a:rPr lang="en-US" sz="1800" dirty="0" smtClean="0">
                <a:ea typeface="ＭＳ Ｐゴシック" pitchFamily="-110" charset="-128"/>
              </a:rPr>
              <a:t>Today, healthcare spending has reached $2.5 Trillion…and $3 out of every $4 spent is on chronic conditions</a:t>
            </a:r>
          </a:p>
          <a:p>
            <a:pPr marL="457200" indent="-228600">
              <a:spcBef>
                <a:spcPts val="1200"/>
              </a:spcBef>
              <a:defRPr/>
            </a:pPr>
            <a:r>
              <a:rPr lang="en-US" sz="1800" dirty="0" smtClean="0">
                <a:ea typeface="ＭＳ Ｐゴシック" pitchFamily="-110" charset="-128"/>
              </a:rPr>
              <a:t>In 2014, when health coverage is expanded to millions of uninsured Americans, spending is estimated to increase by 9.2%</a:t>
            </a:r>
          </a:p>
          <a:p>
            <a:pPr marL="457200" indent="-228600">
              <a:spcBef>
                <a:spcPts val="1200"/>
              </a:spcBef>
              <a:defRPr/>
            </a:pPr>
            <a:r>
              <a:rPr lang="en-US" sz="1800" dirty="0" smtClean="0">
                <a:ea typeface="ＭＳ Ｐゴシック" pitchFamily="-110" charset="-128"/>
              </a:rPr>
              <a:t>By 2019, healthcare is projected to account for nearly $1 of every $5 spent, or about 19.6% of the national GDP</a:t>
            </a:r>
          </a:p>
          <a:p>
            <a:pPr marL="457200" indent="-228600">
              <a:spcBef>
                <a:spcPts val="1200"/>
              </a:spcBef>
              <a:defRPr/>
            </a:pPr>
            <a:endParaRPr lang="en-US" sz="1800" dirty="0" smtClean="0">
              <a:ea typeface="ＭＳ Ｐゴシック" pitchFamily="-110" charset="-128"/>
            </a:endParaRPr>
          </a:p>
          <a:p>
            <a:pPr marL="457200" indent="-228600">
              <a:spcBef>
                <a:spcPts val="0"/>
              </a:spcBef>
              <a:buFontTx/>
              <a:buNone/>
              <a:defRPr/>
            </a:pPr>
            <a:endParaRPr lang="en-US" sz="900" dirty="0" smtClean="0">
              <a:ea typeface="ＭＳ Ｐゴシック" pitchFamily="-110" charset="-128"/>
            </a:endParaRPr>
          </a:p>
          <a:p>
            <a:pPr marL="457200" indent="-228600">
              <a:spcBef>
                <a:spcPts val="0"/>
              </a:spcBef>
              <a:buFontTx/>
              <a:buNone/>
              <a:defRPr/>
            </a:pPr>
            <a:r>
              <a:rPr lang="en-US" sz="900" dirty="0" smtClean="0">
                <a:ea typeface="ＭＳ Ｐゴシック" pitchFamily="-110" charset="-128"/>
              </a:rPr>
              <a:t>~CDC	</a:t>
            </a:r>
          </a:p>
          <a:p>
            <a:pPr marL="457200" indent="-228600">
              <a:spcBef>
                <a:spcPts val="0"/>
              </a:spcBef>
              <a:buFontTx/>
              <a:buNone/>
              <a:defRPr/>
            </a:pPr>
            <a:r>
              <a:rPr lang="en-US" sz="900" dirty="0" smtClean="0">
                <a:ea typeface="ＭＳ Ｐゴシック" pitchFamily="-110" charset="-128"/>
              </a:rPr>
              <a:t>~Health Affairs: http://www.healthaffairs.org/press/2010_09_09.php</a:t>
            </a:r>
          </a:p>
          <a:p>
            <a:pPr marL="0" indent="0">
              <a:buFontTx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</p:txBody>
      </p:sp>
      <p:sp>
        <p:nvSpPr>
          <p:cNvPr id="56324" name="Content Placeholder 6"/>
          <p:cNvSpPr>
            <a:spLocks noGrp="1"/>
          </p:cNvSpPr>
          <p:nvPr>
            <p:ph idx="13"/>
          </p:nvPr>
        </p:nvSpPr>
        <p:spPr>
          <a:xfrm>
            <a:off x="636588" y="1992313"/>
            <a:ext cx="3300412" cy="2274887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sz="1800" smtClean="0"/>
              <a:t>Employers spent </a:t>
            </a:r>
            <a:r>
              <a:rPr lang="en-US" sz="2500" b="1" smtClean="0">
                <a:solidFill>
                  <a:srgbClr val="9E0052"/>
                </a:solidFill>
              </a:rPr>
              <a:t>$8,300 </a:t>
            </a:r>
            <a:r>
              <a:rPr lang="en-US" sz="1800" smtClean="0"/>
              <a:t>on average per employee per year in 2010…costs are projected to rise to more than </a:t>
            </a:r>
            <a:r>
              <a:rPr lang="en-US" sz="2500" b="1" smtClean="0">
                <a:solidFill>
                  <a:srgbClr val="9E0052"/>
                </a:solidFill>
              </a:rPr>
              <a:t>$13,400 </a:t>
            </a:r>
            <a:r>
              <a:rPr lang="en-US" sz="1800" smtClean="0"/>
              <a:t>in 2019</a:t>
            </a:r>
          </a:p>
          <a:p>
            <a:endParaRPr lang="en-US" smtClean="0"/>
          </a:p>
        </p:txBody>
      </p:sp>
      <p:sp>
        <p:nvSpPr>
          <p:cNvPr id="56325" name="Content Placeholder 7"/>
          <p:cNvSpPr>
            <a:spLocks noGrp="1"/>
          </p:cNvSpPr>
          <p:nvPr>
            <p:ph idx="14"/>
          </p:nvPr>
        </p:nvSpPr>
        <p:spPr>
          <a:xfrm>
            <a:off x="1392238" y="3732213"/>
            <a:ext cx="3300412" cy="2274887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sz="1800" dirty="0" smtClean="0"/>
              <a:t>Today, GM spends more on healthcare than on steel…</a:t>
            </a:r>
          </a:p>
          <a:p>
            <a:pPr marL="0" lvl="1" indent="0">
              <a:buFontTx/>
              <a:buNone/>
            </a:pPr>
            <a:r>
              <a:rPr lang="en-US" sz="2200" i="1" dirty="0" smtClean="0">
                <a:solidFill>
                  <a:srgbClr val="00ACA1"/>
                </a:solidFill>
              </a:rPr>
              <a:t>Where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rgbClr val="00ACA1"/>
                </a:solidFill>
              </a:rPr>
              <a:t>do healthcare costs rank for you? </a:t>
            </a:r>
          </a:p>
          <a:p>
            <a:pPr marL="0" lvl="1" indent="0">
              <a:buFontTx/>
              <a:buNone/>
            </a:pPr>
            <a:endParaRPr lang="en-US" sz="1600" dirty="0" smtClean="0">
              <a:solidFill>
                <a:srgbClr val="00ACA1"/>
              </a:solidFill>
            </a:endParaRPr>
          </a:p>
        </p:txBody>
      </p:sp>
      <p:sp>
        <p:nvSpPr>
          <p:cNvPr id="50182" name="Content Placeholder 4"/>
          <p:cNvSpPr>
            <a:spLocks noGrp="1"/>
          </p:cNvSpPr>
          <p:nvPr>
            <p:ph idx="11"/>
          </p:nvPr>
        </p:nvSpPr>
        <p:spPr>
          <a:xfrm>
            <a:off x="474663" y="1219200"/>
            <a:ext cx="8240712" cy="657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ea typeface="ＭＳ Ｐゴシック" pitchFamily="-110" charset="-128"/>
              </a:rPr>
              <a:t>~Healthcare spending is projected to reach nearly </a:t>
            </a:r>
            <a:r>
              <a:rPr lang="en-US" sz="2000" b="1" dirty="0" smtClean="0">
                <a:solidFill>
                  <a:srgbClr val="9E0052"/>
                </a:solidFill>
                <a:ea typeface="ＭＳ Ｐゴシック" pitchFamily="-110" charset="-128"/>
              </a:rPr>
              <a:t>$4.6 Trillion</a:t>
            </a:r>
            <a:r>
              <a:rPr lang="en-US" sz="2000" dirty="0" smtClean="0">
                <a:solidFill>
                  <a:srgbClr val="9E0052"/>
                </a:solidFill>
                <a:ea typeface="ＭＳ Ｐゴシック" pitchFamily="-110" charset="-128"/>
              </a:rPr>
              <a:t> </a:t>
            </a:r>
            <a:r>
              <a:rPr lang="en-US" sz="2000" dirty="0" smtClean="0">
                <a:ea typeface="ＭＳ Ｐゴシック" pitchFamily="-110" charset="-128"/>
              </a:rPr>
              <a:t>in the next decade</a:t>
            </a:r>
          </a:p>
          <a:p>
            <a:pPr>
              <a:buFontTx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Meeting the needs of a changing industry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PPACA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ACOs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Changing paradigms for care, reimbursement and reporting 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Clinical progress 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New drugs and diagnoses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Changing clinical guidelines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Coding evolution (ICD-10)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New reimbursement policies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Readmissions 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/>
              <a:t>Episodes of care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New and evolving reporting needs</a:t>
            </a:r>
          </a:p>
          <a:p>
            <a:pPr lvl="3">
              <a:buFont typeface="Arial" pitchFamily="34" charset="0"/>
              <a:buChar char="•"/>
            </a:pPr>
            <a:r>
              <a:rPr lang="en-US" sz="1800" smtClean="0"/>
              <a:t>ACO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3288" y="1171575"/>
            <a:ext cx="8240712" cy="4891088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4398" y="914400"/>
            <a:ext cx="239520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The Healthcare Crisis: </a:t>
            </a:r>
            <a:r>
              <a:rPr lang="en-US" sz="2200" i="1" dirty="0" smtClean="0">
                <a:solidFill>
                  <a:srgbClr val="00ACA1"/>
                </a:solidFill>
              </a:rPr>
              <a:t>A Smarter Way </a:t>
            </a:r>
            <a:endParaRPr lang="en-US" sz="2200" dirty="0" smtClean="0"/>
          </a:p>
        </p:txBody>
      </p:sp>
      <p:sp>
        <p:nvSpPr>
          <p:cNvPr id="40" name="Vertical Scroll 39"/>
          <p:cNvSpPr/>
          <p:nvPr/>
        </p:nvSpPr>
        <p:spPr>
          <a:xfrm>
            <a:off x="1447800" y="1143000"/>
            <a:ext cx="6248400" cy="4953000"/>
          </a:xfrm>
          <a:prstGeom prst="verticalScroll">
            <a:avLst>
              <a:gd name="adj" fmla="val 8847"/>
            </a:avLst>
          </a:prstGeom>
          <a:solidFill>
            <a:schemeClr val="bg1"/>
          </a:solidFill>
          <a:ln>
            <a:solidFill>
              <a:srgbClr val="F47735"/>
            </a:solidFill>
          </a:ln>
          <a:effectLst>
            <a:outerShdw dir="21540000" algn="l" rotWithShape="0">
              <a:prstClr val="black">
                <a:alpha val="5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2362200" y="1781175"/>
            <a:ext cx="457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eaLnBrk="0" hangingPunct="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rgbClr val="F47735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According to a 2009/2010 Towers Watson </a:t>
            </a:r>
            <a:r>
              <a:rPr lang="en-US" sz="1600" b="1" dirty="0">
                <a:solidFill>
                  <a:srgbClr val="F47735"/>
                </a:solidFill>
                <a:latin typeface="+mj-lt"/>
              </a:rPr>
              <a:t>Report:</a:t>
            </a:r>
            <a:endParaRPr lang="en-US" sz="1600" b="1" kern="0" dirty="0">
              <a:solidFill>
                <a:srgbClr val="F47735"/>
              </a:solidFill>
              <a:latin typeface="+mj-lt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228600" defTabSz="914400"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4D4D4D"/>
                </a:solidFill>
                <a:latin typeface="+mn-lt"/>
              </a:rPr>
              <a:t>Companies with effective health benefit programs not only improved employee health but also experienced superior human capital and financial outcomes, including: </a:t>
            </a:r>
          </a:p>
          <a:p>
            <a:pPr marL="800100" indent="-228600" defTabSz="9144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500" dirty="0">
                <a:solidFill>
                  <a:srgbClr val="4D4D4D"/>
                </a:solidFill>
                <a:latin typeface="+mn-lt"/>
              </a:rPr>
              <a:t>Lower medical trends by 1.2%</a:t>
            </a:r>
          </a:p>
          <a:p>
            <a:pPr marL="800100" indent="-228600" defTabSz="9144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500" dirty="0">
                <a:solidFill>
                  <a:srgbClr val="4D4D4D"/>
                </a:solidFill>
                <a:latin typeface="+mn-lt"/>
              </a:rPr>
              <a:t>1.8 fewer days absent per employee</a:t>
            </a:r>
          </a:p>
          <a:p>
            <a:pPr marL="800100" indent="-228600" defTabSz="9144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500" dirty="0">
                <a:solidFill>
                  <a:srgbClr val="4D4D4D"/>
                </a:solidFill>
                <a:latin typeface="+mn-lt"/>
              </a:rPr>
              <a:t>Fewer lost days due to disabilities</a:t>
            </a:r>
          </a:p>
          <a:p>
            <a:pPr marL="800100" indent="-228600" defTabSz="9144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500" dirty="0">
                <a:solidFill>
                  <a:srgbClr val="4D4D4D"/>
                </a:solidFill>
                <a:latin typeface="+mn-lt"/>
              </a:rPr>
              <a:t>11% higher revenue per employee </a:t>
            </a:r>
          </a:p>
          <a:p>
            <a:pPr marL="342900" indent="-228600" defTabSz="9144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1500" kern="0" dirty="0">
                <a:solidFill>
                  <a:srgbClr val="4D4D4D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These organizations </a:t>
            </a:r>
            <a:r>
              <a:rPr lang="en-US" sz="1500" dirty="0">
                <a:solidFill>
                  <a:srgbClr val="4D4D4D"/>
                </a:solidFill>
                <a:latin typeface="+mn-lt"/>
              </a:rPr>
              <a:t>believe in identifying the root causes of healthcare cost increases </a:t>
            </a:r>
          </a:p>
          <a:p>
            <a:pPr marL="342900" indent="-228600" defTabSz="9144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1500" kern="0" dirty="0">
                <a:solidFill>
                  <a:srgbClr val="4D4D4D"/>
                </a:solidFill>
                <a:latin typeface="+mn-lt"/>
                <a:ea typeface="ＭＳ Ｐゴシック" pitchFamily="-110" charset="-128"/>
              </a:rPr>
              <a:t>…and </a:t>
            </a:r>
            <a:r>
              <a:rPr lang="en-US" sz="1500" dirty="0">
                <a:solidFill>
                  <a:srgbClr val="4D4D4D"/>
                </a:solidFill>
                <a:latin typeface="+mn-lt"/>
              </a:rPr>
              <a:t>consistently analyze data integrated across programs to identify opportunities, design programs, and measure performance </a:t>
            </a: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700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600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600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700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000" b="1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000" b="1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000" b="1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000" b="1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ts val="600"/>
              </a:spcBef>
              <a:defRPr/>
            </a:pPr>
            <a:endParaRPr lang="en-US" sz="1000" b="1" i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defTabSz="914400" eaLnBrk="0" hangingPunct="0">
              <a:spcBef>
                <a:spcPct val="20000"/>
              </a:spcBef>
              <a:defRPr/>
            </a:pPr>
            <a:endParaRPr lang="en-US" sz="2000" b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en-US" sz="1600" b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en-US" sz="1600" b="1" kern="0" dirty="0">
              <a:solidFill>
                <a:srgbClr val="4D4D4D"/>
              </a:solidFill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816935" y="1014388"/>
            <a:ext cx="2438400" cy="4343400"/>
            <a:chOff x="838200" y="1447800"/>
            <a:chExt cx="2438400" cy="4343400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838200" y="1447800"/>
              <a:ext cx="2438400" cy="434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234609"/>
              <a:ext cx="2133600" cy="32239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For…</a:t>
              </a:r>
              <a:endParaRPr lang="en-US" sz="16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11430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Budgeting and Cost Containment</a:t>
              </a:r>
            </a:p>
            <a:p>
              <a:pPr marL="11430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Risk adjustment</a:t>
              </a:r>
            </a:p>
            <a:p>
              <a:pPr marL="11430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Cost &amp; utilization driver analysis</a:t>
              </a:r>
            </a:p>
            <a:p>
              <a:pPr marL="11430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High-cost case identification</a:t>
              </a:r>
            </a:p>
            <a:p>
              <a:pPr marL="11430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Fraud, waste &amp; abuse</a:t>
              </a:r>
            </a:p>
            <a:p>
              <a:pPr lvl="0"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0068" y="1676400"/>
              <a:ext cx="1295547" cy="707886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/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Financial</a:t>
              </a:r>
              <a:b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Risk</a:t>
              </a:r>
              <a:endParaRPr lang="en-US" sz="2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69635" y="1026263"/>
            <a:ext cx="2438400" cy="4343400"/>
            <a:chOff x="838200" y="1447800"/>
            <a:chExt cx="2438400" cy="4343400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38200" y="1447800"/>
              <a:ext cx="2438400" cy="434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2212237"/>
              <a:ext cx="2286000" cy="24464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For…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Medical Management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Identification &amp; stratification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Predictive event modeling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Gaps-in-care measurement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Trending &amp; reporting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38998" y="1676400"/>
              <a:ext cx="1095173" cy="707886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/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Clinical</a:t>
              </a:r>
              <a:b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Risk</a:t>
              </a:r>
              <a:endParaRPr lang="en-US" sz="2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911703" y="1036895"/>
            <a:ext cx="2438400" cy="4343400"/>
            <a:chOff x="838200" y="1447800"/>
            <a:chExt cx="2438400" cy="4343400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838200" y="1447800"/>
              <a:ext cx="2438400" cy="434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220655"/>
              <a:ext cx="2286000" cy="220060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For…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Provider Network Management 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Quality Measurement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Employer reporting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NCQA HEDIS reporting</a:t>
              </a:r>
            </a:p>
            <a:p>
              <a:pPr marL="114300" lvl="0" indent="-114300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Program  Measurement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53666" y="1676400"/>
              <a:ext cx="1752403" cy="707886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52400" h="50800" prst="softRound"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Performance</a:t>
              </a:r>
              <a:b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</a:br>
              <a:r>
                <a:rPr lang="en-US" sz="20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Risk</a:t>
              </a:r>
              <a:endParaRPr lang="en-US" sz="20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07" y="239012"/>
            <a:ext cx="5797550" cy="46513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Capability &amp; Capacity: Understanding Risk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2" name="Group 18"/>
          <p:cNvGrpSpPr/>
          <p:nvPr/>
        </p:nvGrpSpPr>
        <p:grpSpPr>
          <a:xfrm>
            <a:off x="427508" y="5410200"/>
            <a:ext cx="8298369" cy="935485"/>
            <a:chOff x="782546" y="4398761"/>
            <a:chExt cx="7523254" cy="1224034"/>
          </a:xfrm>
          <a:effectLst>
            <a:outerShdw blurRad="76200" dir="18900000" sy="23000" kx="-1200000" algn="bl" rotWithShape="0">
              <a:prstClr val="black">
                <a:alpha val="41000"/>
              </a:prstClr>
            </a:outerShdw>
          </a:effectLst>
        </p:grpSpPr>
        <p:sp>
          <p:nvSpPr>
            <p:cNvPr id="20" name="Left-Right Arrow 19"/>
            <p:cNvSpPr/>
            <p:nvPr/>
          </p:nvSpPr>
          <p:spPr>
            <a:xfrm>
              <a:off x="838200" y="4398761"/>
              <a:ext cx="7467600" cy="1224034"/>
            </a:xfrm>
            <a:prstGeom prst="leftRightArrow">
              <a:avLst>
                <a:gd name="adj1" fmla="val 50000"/>
                <a:gd name="adj2" fmla="val 28522"/>
              </a:avLst>
            </a:prstGeom>
            <a:solidFill>
              <a:srgbClr val="9E0052">
                <a:alpha val="74902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546" y="4771836"/>
              <a:ext cx="7420663" cy="4530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/>
            </a:sp3d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1500" b="1" dirty="0" smtClean="0">
                  <a:solidFill>
                    <a:schemeClr val="bg1"/>
                  </a:solidFill>
                  <a:latin typeface="Arial Narrow" pitchFamily="-110" charset="0"/>
                </a:rPr>
                <a:t>DATA  AGGREGATION – ANALYTICS – DECISION SUPPORT - REPORTING – EXPERT INTERPRETATION</a:t>
              </a:r>
              <a:endParaRPr lang="en-US" sz="1500" b="1" dirty="0">
                <a:solidFill>
                  <a:schemeClr val="bg1"/>
                </a:solidFill>
                <a:latin typeface="Arial Narrow" pitchFamily="-110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77149" y="938096"/>
            <a:ext cx="7204825" cy="5530943"/>
            <a:chOff x="275" y="911"/>
            <a:chExt cx="1148" cy="2262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75" y="952"/>
              <a:ext cx="1148" cy="2221"/>
              <a:chOff x="275" y="860"/>
              <a:chExt cx="1148" cy="2221"/>
            </a:xfrm>
          </p:grpSpPr>
          <p:pic>
            <p:nvPicPr>
              <p:cNvPr id="8" name="Picture 16" descr="company-box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5" y="1007"/>
                <a:ext cx="1148" cy="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275" y="860"/>
                <a:ext cx="114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2880" tIns="365760" rIns="365760" bIns="182880"/>
              <a:lstStyle/>
              <a:p>
                <a:endParaRPr lang="en-US" sz="1400" b="1" dirty="0">
                  <a:solidFill>
                    <a:schemeClr val="accent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76" y="911"/>
              <a:ext cx="1144" cy="172"/>
            </a:xfrm>
            <a:prstGeom prst="rect">
              <a:avLst/>
            </a:prstGeom>
            <a:solidFill>
              <a:srgbClr val="0077A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0026" y="1462969"/>
            <a:ext cx="7203373" cy="493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Data Handling: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/>
            </a:r>
            <a:b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</a:br>
            <a:endParaRPr lang="en-US" sz="2000" kern="0" dirty="0" smtClean="0">
              <a:solidFill>
                <a:schemeClr val="tx1">
                  <a:lumMod val="50000"/>
                </a:schemeClr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Acquisition: We can accept data in virtually any format</a:t>
            </a:r>
            <a:endParaRPr lang="en-US" sz="2000" kern="0" dirty="0" smtClean="0">
              <a:solidFill>
                <a:schemeClr val="tx1">
                  <a:lumMod val="50000"/>
                </a:schemeClr>
              </a:solidFill>
              <a:ea typeface="MS PGothic" pitchFamily="34" charset="-128"/>
              <a:cs typeface="ＭＳ Ｐゴシック" pitchFamily="-110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chemeClr val="tx1">
                  <a:lumMod val="50000"/>
                </a:schemeClr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We currently accept data from 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ea typeface="MS PGothic" pitchFamily="34" charset="-128"/>
                <a:cs typeface="ＭＳ Ｐゴシック" pitchFamily="-110" charset="-128"/>
              </a:rPr>
              <a:t>over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300 different vendor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ea typeface="MS PGothic" pitchFamily="34" charset="-128"/>
                <a:cs typeface="ＭＳ Ｐゴシック" pitchFamily="-110" charset="-128"/>
              </a:rPr>
              <a:t>s with over 1,200 mapping and translation schemas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chemeClr val="tx1">
                  <a:lumMod val="50000"/>
                </a:schemeClr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We process 50 million claims per day and 1.5 billion on a recurring monthly basis.  Average turnaround time less than 10 calendar days.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10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Data Acquisition and Management  is a Core Operational Strength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971490"/>
            <a:ext cx="515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ea typeface="MS PGothic" pitchFamily="34" charset="-128"/>
              </a:rPr>
              <a:t>Examples of our Data Capabilities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Data Captured Enables Analysis of a </a:t>
            </a:r>
            <a:br>
              <a:rPr lang="en-US" sz="2500" dirty="0" smtClean="0"/>
            </a:br>
            <a:r>
              <a:rPr lang="en-US" sz="2500" dirty="0" smtClean="0"/>
              <a:t>Complete Picture of Health and Productivity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-633483" y="903769"/>
          <a:ext cx="10410966" cy="581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8" name="Picture 2" descr="C:\Users\I65064\AppData\Local\Microsoft\Windows\Temporary Internet Files\Content.IE5\9J24CHNB\MC90024034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0775" y="2803525"/>
            <a:ext cx="18224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QciNzjVEaXSYp75YCS_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jP8kr85029ePDCrwsfb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Rs5HONUkiMZLmF0CwD3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Y_z92yA0KTU545BWwAR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O2QbpzAUSA.7nsJyCk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QRWroblUWe.eiQRpMBh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A547x_ZEyQSvPSbQrL_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RgtZj4T0KbZ8RnKN2sk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QSrG2wWE61X4GPTd5Yo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.I6yOxEEKwJAjrmLiZF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E3cuAI0axOJXHPFK7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Gu4310OE.YUIwZB2M3d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EQof7olEGrnVycuooCh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6llVNrmke5Jr.nkDq7E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ghuokaV0uciQTeacTMB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2D4KNf.0WVLJ8f0aDVp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x6Y4Dz5kOgsTFdIgrR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dr2lVb_0.1yHPuA4D.x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wJhw9DRkeoJoMdDcDOZ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o1quTWskKwZoIv5AEm.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HxuCaMsUCDXXoUSiv9B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WZunlyF0Svd6dkvicv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tvGghgzE6eZ_fpRb.JJ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Hlsu_bU0C1o6uCB1ce4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O.xqSLeUKcMbn4ItUm1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T9HhS23ky1l3ONjQT_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VnlACU4EuK_6i5LhdBB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uJjZmjXUO5hEd2eLGvQ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BqDCzcQEGfrnxSWKNf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hD6jXH.UO6ZveoqyKiA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dM7mx60uXumP1Couot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qWLpEPx0Cwxfj3dG265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CmIGTIG02UBuJ3t0nt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.13eCk40qOp_Qm9DlG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.idniCTUWi8lA2B6pM4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pxlVbbUWoLv3O7gG_z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EF9WlWK06sftiQq7Dbu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Un3HXo90a0Z4WQKTfZU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jKurBTl0W3DMoFMAUxO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c_YLhwlUyh6jHcNQQim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VzQtQ6jkq1X.t66zid5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JSqLVGgkqVCpmPUJnqe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eUi1CMOUqk5DlgAR9UB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jOW01AkOkTIeV__yj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dSPn7UnkaLx8eC.haoX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sOKS2huEO5K9BvPx0Ji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mSbcTOUG3zKXpgzNbe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f.wrxLZkO0JbP1B_XHa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g6gBj.w0GBtH57vg6nJ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onl3VSa06xy7lVsyoUS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9ggl1JXES3e_VhFD.by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a8UMtwfkig5gZT5cMDv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Ddu7xJAE6vptGAMkwMf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RnuTrGhUekYvQmOrwbI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OxLqzNCkKoKlSTne3yu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dXQo.RxEyGYgz6Xskgg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vsRlll1kOaymVf5Mi61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F5aaj.jEWkBN2vjoBY2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N.BaP9akSGUDKhsMRC2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U7UGXi_EmD20__aUxZx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BqDCzcQEGfrnxSWKNfL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Y0Vn_.8E.0txj8kv1d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9BVR9mtk2fgL1Vx1ZFz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O8OcW7ESW_k..vlMH0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vQjGX5ikm1sw23Uq566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XxfM3IsUCAIRKBfavZ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q5tYW6dkCRlWQK6XtJ5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5PP4rtnEO80ou03PHJv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UTH6jK40Wlf1XcP.Bzg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XxfM3IsUCAIRKBfavZ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VRt7yP90yzCVuU9V1O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CkHymED02CyA5_C1IR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yv1OfFYk6qkkXgZD6P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dp1YdFKEaz.QsJEue_4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gCEB8On0.YPT.WIUs6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799fTsZEu.uq5nns8g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uph3EZ0i9a.oOfQsO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QdEr.8PUmUMa6zRbWe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_oEUkrhUK16BRQhNT0I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U_jIN4k0CMer5vs4Ds6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I1GNm2YkqXOm6eAHD7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zlCr0QD0iJuArgYOru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lI8rQTW0SOprqT48vb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oAbEKYHEWnZ91k6KeT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DZ_R3uoUSxOwyCfsH_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E3gYFrA0qmnhPAKr97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MpteyInUW7svHCID3H0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xbR08CwkSCeDjHqJGl6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3YDZ4hMU.c_qQGIxqCq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KCRr2TUWNODi1VgCqD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zCbnL9ekilz9l96iVo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_J4_aUYkqMLyAK3jcS5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coKikV70yh6LkSI.NQr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cUlGgzqEO3ZrUgTYlv0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nljsDaK0KkV5bkzMQY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2iPsN3uEecMXr5rbKjt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jW5NH.q0Gb4H8hRVIj4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rJxGN1E2kwMQvcus3w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h8V9yEo0SxGOHukhv89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.YbdwEskKBWQdlkZCZj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osSRcDZE6gvSJr_Wjq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So51zvRk2jNt0j8LiGG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OT.65hFE.IzhU3FZUZR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oe5WMxI0.uIFG3zT4_C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WLeK.dhUyFlvm.lFsL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mrk7ivGUq5QviB.pet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MXxFrcIUuNyK8DqAYC5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qdWVTcZEK1Uh3dtt6Lz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4Xtr25EU6qwCr3yaDCR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zO.WzJHUmnSvSuQ.De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Ffg9gLL06dRqzx4gDH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hPconaykWn7OvIx51f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mSXko8.kyu0XtXVYFU5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EzDZdTnEmAp6m0QfVU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FBZeTJCU65cMsxJjnTi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Heko9Z.ES4F5WZFTynz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1.tCam4UKGy76IAxuO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IaKVkTYEyzXON6TTJR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0MOd6W0ye8HTvcBKQ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7EPWvBWkaGM9CJwEDrh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W1aX_f06Zp7YFlongm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QQixN.UUy86n8A1aSl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Jp9sG56EW4pVsLRO9_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JfkSEpBUyBr14aHLa_q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wwCDnJ0CMx5tZc99T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.88cDzqEiptO0M_mRij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wwCDnJ0CMx5tZc99T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.88cDzqEiptO0M_mRi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JQfdlc6kimGzout_6H_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uph3EZ0i9a.oOfQsOq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1W9xkDEq8fDvmJD_0C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ACjuys1UWcd8nRF3Q_b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HxJjgQ_UyhXwpZD8AU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GeaVrwXUGGPqat4kPDH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rQg2RYl0atTUyJKY1y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XaY4Ypw0SBOUZ9zGQl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O5F7uxbU2QDoy06Osz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QC.XWAVk.05GQUcr0IT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tT7UblrkGWiJ17164i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uSoz5GFUWpSlIo4eJ9W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TC2JtlMU6x3DlN04KP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KBrG6ATUiBespYkP6NZ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dF4l19USsEsmaw.Jf7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e3EsBdUmod_X38irfG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dTcZJPKUKisJZvSP6S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51na0zUSDuYr8LR5M1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qXxt0EsE6QJ9S6E_yY0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PnehugFEq.m7RdQfjxd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wfzqvZVk.yURUFAajj6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ZInD.XgkSAdSdZ6im1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DPJV2HEEq2LQ4QB9t1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X2NeC54E2UtkS.MZj5g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R_pL2hWEe_1jv5DedAy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zfX4EGTUijFHsgRgHK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Zdq4QyykmuPBsg.m_2f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UEeawz_EykntPfxGmGl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n3yeE4WEG1fVcGVT6tf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wFpSNG00ipEmEX4Z4sM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SLKzaoEEyIhF6Bamgt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iobpw50eit8JiR_Tqo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kiHLUc0WCfjOP0CVHAA"/>
</p:tagLst>
</file>

<file path=ppt/theme/theme1.xml><?xml version="1.0" encoding="utf-8"?>
<a:theme xmlns:a="http://schemas.openxmlformats.org/drawingml/2006/main" name="Verisk Health Template -light version">
  <a:themeElements>
    <a:clrScheme name="Custom 3">
      <a:dk1>
        <a:srgbClr val="4D4D4D"/>
      </a:dk1>
      <a:lt1>
        <a:srgbClr val="FFFFFF"/>
      </a:lt1>
      <a:dk2>
        <a:srgbClr val="4D4D4D"/>
      </a:dk2>
      <a:lt2>
        <a:srgbClr val="DDDDDD"/>
      </a:lt2>
      <a:accent1>
        <a:srgbClr val="0065A4"/>
      </a:accent1>
      <a:accent2>
        <a:srgbClr val="F47836"/>
      </a:accent2>
      <a:accent3>
        <a:srgbClr val="FDB913"/>
      </a:accent3>
      <a:accent4>
        <a:srgbClr val="00ACA1"/>
      </a:accent4>
      <a:accent5>
        <a:srgbClr val="9F004B"/>
      </a:accent5>
      <a:accent6>
        <a:srgbClr val="859F23"/>
      </a:accent6>
      <a:hlink>
        <a:srgbClr val="ED753F"/>
      </a:hlink>
      <a:folHlink>
        <a:srgbClr val="00AC9F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DDDDDD"/>
        </a:lt2>
        <a:accent1>
          <a:srgbClr val="0077AB"/>
        </a:accent1>
        <a:accent2>
          <a:srgbClr val="C0DA3C"/>
        </a:accent2>
        <a:accent3>
          <a:srgbClr val="FFFFFF"/>
        </a:accent3>
        <a:accent4>
          <a:srgbClr val="404040"/>
        </a:accent4>
        <a:accent5>
          <a:srgbClr val="AABDD2"/>
        </a:accent5>
        <a:accent6>
          <a:srgbClr val="AEC535"/>
        </a:accent6>
        <a:hlink>
          <a:srgbClr val="ED753F"/>
        </a:hlink>
        <a:folHlink>
          <a:srgbClr val="00AC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H-PPT">
  <a:themeElements>
    <a:clrScheme name="Verisk">
      <a:dk1>
        <a:srgbClr val="4D4D4D"/>
      </a:dk1>
      <a:lt1>
        <a:srgbClr val="FFFFFF"/>
      </a:lt1>
      <a:dk2>
        <a:srgbClr val="4D4D4D"/>
      </a:dk2>
      <a:lt2>
        <a:srgbClr val="DDDDDD"/>
      </a:lt2>
      <a:accent1>
        <a:srgbClr val="0065A4"/>
      </a:accent1>
      <a:accent2>
        <a:srgbClr val="F47836"/>
      </a:accent2>
      <a:accent3>
        <a:srgbClr val="FDB913"/>
      </a:accent3>
      <a:accent4>
        <a:srgbClr val="00ACA1"/>
      </a:accent4>
      <a:accent5>
        <a:srgbClr val="E20177"/>
      </a:accent5>
      <a:accent6>
        <a:srgbClr val="8B9B93"/>
      </a:accent6>
      <a:hlink>
        <a:srgbClr val="ED753F"/>
      </a:hlink>
      <a:folHlink>
        <a:srgbClr val="00AC9F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DDDDDD"/>
        </a:lt2>
        <a:accent1>
          <a:srgbClr val="0077AB"/>
        </a:accent1>
        <a:accent2>
          <a:srgbClr val="C0DA3C"/>
        </a:accent2>
        <a:accent3>
          <a:srgbClr val="FFFFFF"/>
        </a:accent3>
        <a:accent4>
          <a:srgbClr val="404040"/>
        </a:accent4>
        <a:accent5>
          <a:srgbClr val="AABDD2"/>
        </a:accent5>
        <a:accent6>
          <a:srgbClr val="AEC535"/>
        </a:accent6>
        <a:hlink>
          <a:srgbClr val="ED753F"/>
        </a:hlink>
        <a:folHlink>
          <a:srgbClr val="00AC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H-PPT">
  <a:themeElements>
    <a:clrScheme name="Verisk">
      <a:dk1>
        <a:srgbClr val="4D4D4D"/>
      </a:dk1>
      <a:lt1>
        <a:srgbClr val="FFFFFF"/>
      </a:lt1>
      <a:dk2>
        <a:srgbClr val="4D4D4D"/>
      </a:dk2>
      <a:lt2>
        <a:srgbClr val="DDDDDD"/>
      </a:lt2>
      <a:accent1>
        <a:srgbClr val="0065A4"/>
      </a:accent1>
      <a:accent2>
        <a:srgbClr val="F47836"/>
      </a:accent2>
      <a:accent3>
        <a:srgbClr val="FDB913"/>
      </a:accent3>
      <a:accent4>
        <a:srgbClr val="00ACA1"/>
      </a:accent4>
      <a:accent5>
        <a:srgbClr val="E20177"/>
      </a:accent5>
      <a:accent6>
        <a:srgbClr val="8B9B93"/>
      </a:accent6>
      <a:hlink>
        <a:srgbClr val="ED753F"/>
      </a:hlink>
      <a:folHlink>
        <a:srgbClr val="00AC9F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DDDDDD"/>
        </a:lt2>
        <a:accent1>
          <a:srgbClr val="0077AB"/>
        </a:accent1>
        <a:accent2>
          <a:srgbClr val="C0DA3C"/>
        </a:accent2>
        <a:accent3>
          <a:srgbClr val="FFFFFF"/>
        </a:accent3>
        <a:accent4>
          <a:srgbClr val="404040"/>
        </a:accent4>
        <a:accent5>
          <a:srgbClr val="AABDD2"/>
        </a:accent5>
        <a:accent6>
          <a:srgbClr val="AEC535"/>
        </a:accent6>
        <a:hlink>
          <a:srgbClr val="ED753F"/>
        </a:hlink>
        <a:folHlink>
          <a:srgbClr val="00AC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H-PPT">
  <a:themeElements>
    <a:clrScheme name="Verisk">
      <a:dk1>
        <a:srgbClr val="4D4D4D"/>
      </a:dk1>
      <a:lt1>
        <a:srgbClr val="FFFFFF"/>
      </a:lt1>
      <a:dk2>
        <a:srgbClr val="4D4D4D"/>
      </a:dk2>
      <a:lt2>
        <a:srgbClr val="DDDDDD"/>
      </a:lt2>
      <a:accent1>
        <a:srgbClr val="0065A4"/>
      </a:accent1>
      <a:accent2>
        <a:srgbClr val="F47836"/>
      </a:accent2>
      <a:accent3>
        <a:srgbClr val="FDB913"/>
      </a:accent3>
      <a:accent4>
        <a:srgbClr val="00ACA1"/>
      </a:accent4>
      <a:accent5>
        <a:srgbClr val="E20177"/>
      </a:accent5>
      <a:accent6>
        <a:srgbClr val="8B9B93"/>
      </a:accent6>
      <a:hlink>
        <a:srgbClr val="ED753F"/>
      </a:hlink>
      <a:folHlink>
        <a:srgbClr val="00AC9F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DDDDDD"/>
        </a:lt2>
        <a:accent1>
          <a:srgbClr val="0077AB"/>
        </a:accent1>
        <a:accent2>
          <a:srgbClr val="C0DA3C"/>
        </a:accent2>
        <a:accent3>
          <a:srgbClr val="FFFFFF"/>
        </a:accent3>
        <a:accent4>
          <a:srgbClr val="404040"/>
        </a:accent4>
        <a:accent5>
          <a:srgbClr val="AABDD2"/>
        </a:accent5>
        <a:accent6>
          <a:srgbClr val="AEC535"/>
        </a:accent6>
        <a:hlink>
          <a:srgbClr val="ED753F"/>
        </a:hlink>
        <a:folHlink>
          <a:srgbClr val="00AC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H-PPT">
  <a:themeElements>
    <a:clrScheme name="Verisk">
      <a:dk1>
        <a:srgbClr val="4D4D4D"/>
      </a:dk1>
      <a:lt1>
        <a:srgbClr val="FFFFFF"/>
      </a:lt1>
      <a:dk2>
        <a:srgbClr val="4D4D4D"/>
      </a:dk2>
      <a:lt2>
        <a:srgbClr val="DDDDDD"/>
      </a:lt2>
      <a:accent1>
        <a:srgbClr val="0065A4"/>
      </a:accent1>
      <a:accent2>
        <a:srgbClr val="F47836"/>
      </a:accent2>
      <a:accent3>
        <a:srgbClr val="FDB913"/>
      </a:accent3>
      <a:accent4>
        <a:srgbClr val="00ACA1"/>
      </a:accent4>
      <a:accent5>
        <a:srgbClr val="E20177"/>
      </a:accent5>
      <a:accent6>
        <a:srgbClr val="8B9B93"/>
      </a:accent6>
      <a:hlink>
        <a:srgbClr val="ED753F"/>
      </a:hlink>
      <a:folHlink>
        <a:srgbClr val="00AC9F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4D4D4D"/>
        </a:dk2>
        <a:lt2>
          <a:srgbClr val="DDDDDD"/>
        </a:lt2>
        <a:accent1>
          <a:srgbClr val="0077AB"/>
        </a:accent1>
        <a:accent2>
          <a:srgbClr val="C0DA3C"/>
        </a:accent2>
        <a:accent3>
          <a:srgbClr val="FFFFFF"/>
        </a:accent3>
        <a:accent4>
          <a:srgbClr val="404040"/>
        </a:accent4>
        <a:accent5>
          <a:srgbClr val="AABDD2"/>
        </a:accent5>
        <a:accent6>
          <a:srgbClr val="AEC535"/>
        </a:accent6>
        <a:hlink>
          <a:srgbClr val="ED753F"/>
        </a:hlink>
        <a:folHlink>
          <a:srgbClr val="00AC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Verisk Health Template -light version</Template>
  <TotalTime>21339</TotalTime>
  <Words>2398</Words>
  <Application>Microsoft Office PowerPoint</Application>
  <PresentationFormat>On-screen Show (4:3)</PresentationFormat>
  <Paragraphs>728</Paragraphs>
  <Slides>51</Slides>
  <Notes>12</Notes>
  <HiddenSlides>4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Verisk Health Template -light version</vt:lpstr>
      <vt:lpstr>1_VH-PPT</vt:lpstr>
      <vt:lpstr>2_VH-PPT</vt:lpstr>
      <vt:lpstr>3_VH-PPT</vt:lpstr>
      <vt:lpstr>5_VH-PPT</vt:lpstr>
      <vt:lpstr>think-cell Slide</vt:lpstr>
      <vt:lpstr>Chart</vt:lpstr>
      <vt:lpstr>Worksheet</vt:lpstr>
      <vt:lpstr>Microsoft Office Excel 97-2003 Worksheet</vt:lpstr>
      <vt:lpstr>Big Data  In The Medical Industry</vt:lpstr>
      <vt:lpstr>Slide 2</vt:lpstr>
      <vt:lpstr>Verisk Analytics – The Science of Risk</vt:lpstr>
      <vt:lpstr>The Markets We Serve</vt:lpstr>
      <vt:lpstr>The Healthcare Crisis: On the Rise</vt:lpstr>
      <vt:lpstr>The Healthcare Crisis: A Smarter Way </vt:lpstr>
      <vt:lpstr>Capability &amp; Capacity: Understanding Risk</vt:lpstr>
      <vt:lpstr>Data Acquisition and Management  is a Core Operational Strength</vt:lpstr>
      <vt:lpstr>Data Captured Enables Analysis of a  Complete Picture of Health and Productivity</vt:lpstr>
      <vt:lpstr>Data Elements</vt:lpstr>
      <vt:lpstr>The Data Lifecycle at Verisk Health</vt:lpstr>
      <vt:lpstr>Data Import</vt:lpstr>
      <vt:lpstr>Data Processing</vt:lpstr>
      <vt:lpstr>Data Analytics</vt:lpstr>
      <vt:lpstr>Demographic Analysis </vt:lpstr>
      <vt:lpstr>Financial Analysis</vt:lpstr>
      <vt:lpstr>Clinical Analytics</vt:lpstr>
      <vt:lpstr>Predictive Modeling</vt:lpstr>
      <vt:lpstr>Additional Analytics</vt:lpstr>
      <vt:lpstr>Pharmacy Analytics </vt:lpstr>
      <vt:lpstr>Case #1: Employer</vt:lpstr>
      <vt:lpstr>Case #1: Cost Drivers</vt:lpstr>
      <vt:lpstr>Case #1: Cost Drivers </vt:lpstr>
      <vt:lpstr>Slide 24</vt:lpstr>
      <vt:lpstr>Slide 25</vt:lpstr>
      <vt:lpstr>Case #1: Health Analytics</vt:lpstr>
      <vt:lpstr>Case #1: Health Analytics</vt:lpstr>
      <vt:lpstr> Disease registry key findings: PMPY cost</vt:lpstr>
      <vt:lpstr>Case #1: Health Analytics Cont’d</vt:lpstr>
      <vt:lpstr>Quality of care comparison: Coronary Artery Disease</vt:lpstr>
      <vt:lpstr>Case #1: Risk Modeling</vt:lpstr>
      <vt:lpstr>Case #1: Risk Modeling</vt:lpstr>
      <vt:lpstr>Quality comparison: Risk-adjusted spend and utilization by carrier</vt:lpstr>
      <vt:lpstr>Case #2: Provider Organization</vt:lpstr>
      <vt:lpstr>Case #2: Clinic and Physician Manager and Dashboard</vt:lpstr>
      <vt:lpstr>Slide 36</vt:lpstr>
      <vt:lpstr>Case #2: Clinic and Physician Manager and Dashboard</vt:lpstr>
      <vt:lpstr>Case #2: Clinic and Physician Manager and Dashboard</vt:lpstr>
      <vt:lpstr>Case #2: Outside Utilization</vt:lpstr>
      <vt:lpstr>Case #2: Outside Utilization </vt:lpstr>
      <vt:lpstr>Case #2: Outside Utilization</vt:lpstr>
      <vt:lpstr>Case #3</vt:lpstr>
      <vt:lpstr>Augmenting Member Level Data for Analysis: HRA</vt:lpstr>
      <vt:lpstr>Slide 44</vt:lpstr>
      <vt:lpstr>Slide 45</vt:lpstr>
      <vt:lpstr>Data Access</vt:lpstr>
      <vt:lpstr>Data Hosting Platform - ASP</vt:lpstr>
      <vt:lpstr>Security</vt:lpstr>
      <vt:lpstr>Challenges</vt:lpstr>
      <vt:lpstr>Challenges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</dc:creator>
  <cp:lastModifiedBy>ds</cp:lastModifiedBy>
  <cp:revision>70</cp:revision>
  <dcterms:created xsi:type="dcterms:W3CDTF">2011-10-01T23:35:40Z</dcterms:created>
  <dcterms:modified xsi:type="dcterms:W3CDTF">2011-10-25T15:29:12Z</dcterms:modified>
</cp:coreProperties>
</file>