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"/>
  </p:notesMasterIdLst>
  <p:sldIdLst>
    <p:sldId id="269" r:id="rId2"/>
    <p:sldId id="270" r:id="rId3"/>
    <p:sldId id="273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8996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C6813-7951-0E41-97FD-06418B3A7CAA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195DA-8FBA-264C-8E1B-0261F64D8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925" y="-146050"/>
            <a:ext cx="6786563" cy="5091113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Arial Narrow" pitchFamily="-84" charset="0"/>
                <a:ea typeface="ＭＳ Ｐゴシック" pitchFamily="-1" charset="-128"/>
                <a:cs typeface="ＭＳ Ｐゴシック" pitchFamily="-1" charset="-128"/>
              </a:rPr>
              <a:t>David Reed captured this idea and termed it the “Third Cloud”.  By this we mean communications based on relationships rather than terminations and even connections.  Locality it a strong theme but not absolutely necessary.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925" y="-146050"/>
            <a:ext cx="6786563" cy="5091113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Arial Narrow" pitchFamily="-84" charset="0"/>
                <a:ea typeface="ＭＳ Ｐゴシック" pitchFamily="-1" charset="-128"/>
                <a:cs typeface="ＭＳ Ｐゴシック" pitchFamily="-1" charset="-128"/>
              </a:rPr>
              <a:t>David Reed captured this idea and termed it the “Third Cloud”.  By this we mean communications based on relationships rather than terminations and even connections.  Locality it a strong theme but not absolutely necessary.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925" y="-146050"/>
            <a:ext cx="6786563" cy="5091113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Arial Narrow" pitchFamily="-84" charset="0"/>
                <a:ea typeface="ＭＳ Ｐゴシック" pitchFamily="-1" charset="-128"/>
                <a:cs typeface="ＭＳ Ｐゴシック" pitchFamily="-1" charset="-128"/>
              </a:rPr>
              <a:t>David Reed captured this idea and termed it the “Third Cloud”.  By this we mean communications based on relationships rather than terminations and even connections.  Locality it a strong theme but not absolutely necessary.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4925" y="-146050"/>
            <a:ext cx="6786563" cy="5091113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latin typeface="Arial Narrow" pitchFamily="-84" charset="0"/>
                <a:ea typeface="ＭＳ Ｐゴシック" pitchFamily="-1" charset="-128"/>
                <a:cs typeface="ＭＳ Ｐゴシック" pitchFamily="-1" charset="-128"/>
              </a:rPr>
              <a:t>David Reed captured this idea and termed it the “Third Cloud”.  By this we mean communications based on relationships rather than terminations and even connections.  Locality it a strong theme but not absolutely necessary.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EB39-C354-9D45-AF02-E1B8D06530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ome_bg-blue"/>
          <p:cNvPicPr preferRelativeResize="0"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22098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260" y="1600200"/>
            <a:ext cx="74295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260" y="274638"/>
            <a:ext cx="74295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60DDE-4508-604C-98A9-E5CA5BD11F7B}" type="datetimeFigureOut">
              <a:rPr lang="en-US" smtClean="0"/>
              <a:pPr/>
              <a:t>10/24/11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75216" y="646392"/>
            <a:ext cx="7516366" cy="6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308" tIns="57155" rIns="114308" bIns="57155">
            <a:prstTxWarp prst="textNoShape">
              <a:avLst/>
            </a:prstTxWarp>
          </a:bodyPr>
          <a:lstStyle/>
          <a:p>
            <a:pPr defTabSz="1427786">
              <a:lnSpc>
                <a:spcPts val="5002"/>
              </a:lnSpc>
            </a:pPr>
            <a:r>
              <a:rPr lang="en-US" sz="4000" b="1" dirty="0" smtClean="0">
                <a:solidFill>
                  <a:schemeClr val="tx2"/>
                </a:solidFill>
                <a:latin typeface="Helvetica" pitchFamily="-84" charset="0"/>
                <a:ea typeface="Helvetica" pitchFamily="-84" charset="0"/>
                <a:cs typeface="Helvetica" pitchFamily="-84" charset="0"/>
              </a:rPr>
              <a:t>A Model</a:t>
            </a:r>
            <a:endParaRPr lang="en-US" sz="3200" b="1" dirty="0">
              <a:solidFill>
                <a:schemeClr val="tx2"/>
              </a:solidFill>
              <a:latin typeface="Helvetica" pitchFamily="-84" charset="0"/>
              <a:ea typeface="Helvetica" pitchFamily="-84" charset="0"/>
              <a:cs typeface="Helvetica" pitchFamily="-8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9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76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924336" y="1982714"/>
            <a:ext cx="7665956" cy="427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Point-to-point and multi-point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Inherently digital and interpreted by a computer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Zero barrier to entry; universally available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Infrastructure free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Integrated with public safety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A place for viral innovation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690644" y="6214958"/>
            <a:ext cx="4953233" cy="396319"/>
          </a:xfrm>
          <a:prstGeom prst="rect">
            <a:avLst/>
          </a:prstGeom>
          <a:solidFill>
            <a:srgbClr val="FF9933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lIns="114308" tIns="57155" rIns="114308" bIns="57155" anchor="ctr">
            <a:prstTxWarp prst="textNoShape">
              <a:avLst/>
            </a:prstTxWarp>
            <a:spAutoFit/>
          </a:bodyPr>
          <a:lstStyle/>
          <a:p>
            <a:pPr algn="ctr" defTabSz="1142006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VHF-Marine for the general population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75216" y="646392"/>
            <a:ext cx="7516366" cy="6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308" tIns="57155" rIns="114308" bIns="57155">
            <a:prstTxWarp prst="textNoShape">
              <a:avLst/>
            </a:prstTxWarp>
          </a:bodyPr>
          <a:lstStyle/>
          <a:p>
            <a:pPr defTabSz="1427786">
              <a:lnSpc>
                <a:spcPts val="5002"/>
              </a:lnSpc>
            </a:pPr>
            <a:r>
              <a:rPr lang="en-US" sz="4000" b="1" dirty="0">
                <a:solidFill>
                  <a:schemeClr val="tx2"/>
                </a:solidFill>
                <a:latin typeface="Helvetica" pitchFamily="-84" charset="0"/>
                <a:ea typeface="Helvetica" pitchFamily="-84" charset="0"/>
                <a:cs typeface="Helvetica" pitchFamily="-84" charset="0"/>
              </a:rPr>
              <a:t>Proximal Networks</a:t>
            </a:r>
            <a:endParaRPr lang="en-US" sz="3200" b="1" dirty="0">
              <a:solidFill>
                <a:schemeClr val="tx2"/>
              </a:solidFill>
              <a:latin typeface="Helvetica" pitchFamily="-84" charset="0"/>
              <a:ea typeface="Helvetica" pitchFamily="-84" charset="0"/>
              <a:cs typeface="Helvetica" pitchFamily="-8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9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76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924336" y="1982713"/>
            <a:ext cx="7010660" cy="392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A locality of interest, not a specific destination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Proximity beyond geo-position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The character of the population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Operates with no grownup supervision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Broadcasts, and P2P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3690644" y="6214958"/>
            <a:ext cx="4953233" cy="396319"/>
          </a:xfrm>
          <a:prstGeom prst="rect">
            <a:avLst/>
          </a:prstGeom>
          <a:solidFill>
            <a:srgbClr val="FF9933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lIns="114308" tIns="57155" rIns="114308" bIns="57155" anchor="ctr">
            <a:prstTxWarp prst="textNoShape">
              <a:avLst/>
            </a:prstTxWarp>
            <a:spAutoFit/>
          </a:bodyPr>
          <a:lstStyle/>
          <a:p>
            <a:pPr defTabSz="1142006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Citizen’s Band for the Internet Era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75216" y="646392"/>
            <a:ext cx="7516366" cy="6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308" tIns="57155" rIns="114308" bIns="57155">
            <a:prstTxWarp prst="textNoShape">
              <a:avLst/>
            </a:prstTxWarp>
          </a:bodyPr>
          <a:lstStyle/>
          <a:p>
            <a:pPr defTabSz="1427786">
              <a:lnSpc>
                <a:spcPts val="5002"/>
              </a:lnSpc>
            </a:pPr>
            <a:r>
              <a:rPr lang="en-US" sz="4000" b="1" dirty="0">
                <a:solidFill>
                  <a:schemeClr val="tx2"/>
                </a:solidFill>
                <a:latin typeface="Helvetica" pitchFamily="-84" charset="0"/>
                <a:ea typeface="Helvetica" pitchFamily="-84" charset="0"/>
                <a:cs typeface="Helvetica" pitchFamily="-84" charset="0"/>
              </a:rPr>
              <a:t>Opportunity</a:t>
            </a:r>
            <a:endParaRPr lang="en-US" sz="3200" b="1" dirty="0">
              <a:solidFill>
                <a:schemeClr val="tx2"/>
              </a:solidFill>
              <a:latin typeface="Helvetica" pitchFamily="-84" charset="0"/>
              <a:ea typeface="Helvetica" pitchFamily="-84" charset="0"/>
              <a:cs typeface="Helvetica" pitchFamily="-8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9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76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924336" y="1982714"/>
            <a:ext cx="7665956" cy="392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Services based on dimensions of nearness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A physical manifestation of social networking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Resurgence of stand-alone operation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Limits of mobile devices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It’s also about device </a:t>
            </a:r>
            <a:r>
              <a:rPr lang="en-US" dirty="0" err="1" smtClean="0">
                <a:solidFill>
                  <a:srgbClr val="000000"/>
                </a:solidFill>
                <a:latin typeface="Helvetica" pitchFamily="-84" charset="0"/>
              </a:rPr>
              <a:t>mashups</a:t>
            </a:r>
            <a:r>
              <a:rPr lang="en-US" dirty="0" smtClean="0">
                <a:solidFill>
                  <a:srgbClr val="000000"/>
                </a:solidFill>
                <a:latin typeface="Helvetica" pitchFamily="-8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Helvetica" pitchFamily="-84" charset="0"/>
              </a:rPr>
              <a:t>Holtzman</a:t>
            </a: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)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690644" y="6214958"/>
            <a:ext cx="4953233" cy="396319"/>
          </a:xfrm>
          <a:prstGeom prst="rect">
            <a:avLst/>
          </a:prstGeom>
          <a:solidFill>
            <a:srgbClr val="FF9933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lIns="114308" tIns="57155" rIns="114308" bIns="57155" anchor="ctr">
            <a:prstTxWarp prst="textNoShape">
              <a:avLst/>
            </a:prstTxWarp>
            <a:spAutoFit/>
          </a:bodyPr>
          <a:lstStyle/>
          <a:p>
            <a:pPr defTabSz="1142006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Citizen’s Band for the Internet Era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875216" y="646392"/>
            <a:ext cx="7516366" cy="6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308" tIns="57155" rIns="114308" bIns="57155">
            <a:prstTxWarp prst="textNoShape">
              <a:avLst/>
            </a:prstTxWarp>
          </a:bodyPr>
          <a:lstStyle/>
          <a:p>
            <a:pPr defTabSz="1427786">
              <a:lnSpc>
                <a:spcPts val="5002"/>
              </a:lnSpc>
            </a:pPr>
            <a:r>
              <a:rPr lang="en-US" sz="4000" b="1" dirty="0">
                <a:solidFill>
                  <a:schemeClr val="tx2"/>
                </a:solidFill>
                <a:latin typeface="Helvetica" pitchFamily="-84" charset="0"/>
                <a:ea typeface="Helvetica" pitchFamily="-84" charset="0"/>
                <a:cs typeface="Helvetica" pitchFamily="-84" charset="0"/>
              </a:rPr>
              <a:t>Secondary Indicia</a:t>
            </a:r>
            <a:endParaRPr lang="en-US" sz="3200" b="1" dirty="0">
              <a:solidFill>
                <a:schemeClr val="tx2"/>
              </a:solidFill>
              <a:latin typeface="Helvetica" pitchFamily="-84" charset="0"/>
              <a:ea typeface="Helvetica" pitchFamily="-84" charset="0"/>
              <a:cs typeface="Helvetica" pitchFamily="-8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9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924336" y="2427038"/>
            <a:ext cx="7010660" cy="76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</a:pPr>
            <a:r>
              <a:rPr lang="en-US" dirty="0"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</a:pPr>
            <a:endParaRPr lang="en-US" dirty="0">
              <a:latin typeface="Helvetica" pitchFamily="-84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924336" y="1982714"/>
            <a:ext cx="7010660" cy="340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prstTxWarp prst="textNoShape">
              <a:avLst/>
            </a:prstTxWarp>
            <a:spAutoFit/>
          </a:bodyPr>
          <a:lstStyle/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Scaling access networks is hard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Infrastructure-free is important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The idea is as important as the technique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Space matters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r>
              <a:rPr lang="en-US" dirty="0">
                <a:solidFill>
                  <a:srgbClr val="000000"/>
                </a:solidFill>
                <a:latin typeface="Helvetica" pitchFamily="-84" charset="0"/>
              </a:rPr>
              <a:t>	</a:t>
            </a: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  <a:p>
            <a:pPr marL="456579" indent="-456579">
              <a:lnSpc>
                <a:spcPct val="80000"/>
              </a:lnSpc>
              <a:spcAft>
                <a:spcPts val="1688"/>
              </a:spcAft>
            </a:pPr>
            <a:endParaRPr lang="en-US" dirty="0">
              <a:solidFill>
                <a:srgbClr val="000000"/>
              </a:solidFill>
              <a:latin typeface="Helvetica" pitchFamily="-84" charset="0"/>
            </a:endParaRP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3690644" y="6214958"/>
            <a:ext cx="4953233" cy="396319"/>
          </a:xfrm>
          <a:prstGeom prst="rect">
            <a:avLst/>
          </a:prstGeom>
          <a:solidFill>
            <a:srgbClr val="FF9933"/>
          </a:solidFill>
          <a:ln w="28575">
            <a:solidFill>
              <a:srgbClr val="333399"/>
            </a:solidFill>
            <a:miter lim="800000"/>
            <a:headEnd/>
            <a:tailEnd/>
          </a:ln>
        </p:spPr>
        <p:txBody>
          <a:bodyPr lIns="114308" tIns="57155" rIns="114308" bIns="57155" anchor="ctr">
            <a:prstTxWarp prst="textNoShape">
              <a:avLst/>
            </a:prstTxWarp>
            <a:spAutoFit/>
          </a:bodyPr>
          <a:lstStyle/>
          <a:p>
            <a:pPr defTabSz="1142006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Third Cloud Reasoning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FP NSN Exec Wkshp V3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CFP-politics-of-architecture.pptx</Template>
  <TotalTime>1835</TotalTime>
  <Words>309</Words>
  <Application>Microsoft Macintosh PowerPoint</Application>
  <PresentationFormat>On-screen Show (4:3)</PresentationFormat>
  <Paragraphs>52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CFP NSN Exec Wkshp V3.0</vt:lpstr>
      <vt:lpstr>Slide 1</vt:lpstr>
      <vt:lpstr>Slide 2</vt:lpstr>
      <vt:lpstr>Slide 3</vt:lpstr>
      <vt:lpstr>Slide 4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architecture, access and interconnection</dc:title>
  <dc:creator>David Clark</dc:creator>
  <cp:lastModifiedBy>Andrew Lippman</cp:lastModifiedBy>
  <cp:revision>12</cp:revision>
  <dcterms:created xsi:type="dcterms:W3CDTF">2011-10-24T14:31:07Z</dcterms:created>
  <dcterms:modified xsi:type="dcterms:W3CDTF">2011-10-25T19:54:04Z</dcterms:modified>
</cp:coreProperties>
</file>