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2" r:id="rId2"/>
    <p:sldId id="264" r:id="rId3"/>
    <p:sldId id="273" r:id="rId4"/>
    <p:sldId id="331" r:id="rId5"/>
    <p:sldId id="333" r:id="rId6"/>
    <p:sldId id="276" r:id="rId7"/>
    <p:sldId id="280" r:id="rId8"/>
    <p:sldId id="281" r:id="rId9"/>
    <p:sldId id="279" r:id="rId10"/>
    <p:sldId id="296" r:id="rId11"/>
    <p:sldId id="298" r:id="rId12"/>
    <p:sldId id="325" r:id="rId13"/>
    <p:sldId id="32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22"/>
    <a:srgbClr val="FCF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AD875-276A-4347-BFE7-5C1C9013AF27}" type="datetimeFigureOut">
              <a:rPr lang="en-US" smtClean="0"/>
              <a:pPr/>
              <a:t>13-10-22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3E947-F461-7740-A639-19123FB80F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1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rshall_McLuhan" TargetMode="External"/><Relationship Id="rId4" Type="http://schemas.openxmlformats.org/officeDocument/2006/relationships/hyperlink" Target="http://en.wikipedia.org/wiki/Media_(communication)" TargetMode="External"/><Relationship Id="rId5" Type="http://schemas.openxmlformats.org/officeDocument/2006/relationships/hyperlink" Target="http://en.wikipedia.org/wiki/Messag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mcdm.washington.edu/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Marshall McLuhan, January 21, 1967, photograph 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Yousuf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Karsh</a:t>
            </a:r>
            <a:r>
              <a:rPr lang="en-US" dirty="0" smtClean="0">
                <a:effectLst/>
              </a:rPr>
              <a:t> --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Library and Archives Canada.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medium is the message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is a phrase coined by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arshall McLuhan"/>
              </a:rPr>
              <a:t>Marshall McLuhan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his 1967 book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Medium is the Massage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 meant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the form of a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edia (communication)"/>
              </a:rPr>
              <a:t>medium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embeds itself in the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Message"/>
              </a:rPr>
              <a:t>message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creating a symbiotic relationship by which the medium influences how the message is perceived.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E947-F461-7740-A639-19123FB80F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6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Featured image courtesy of </a:t>
            </a:r>
            <a:r>
              <a:rPr lang="en-US" b="1" dirty="0" err="1" smtClean="0"/>
              <a:t>sean</a:t>
            </a:r>
            <a:r>
              <a:rPr lang="en-US" b="1" dirty="0" smtClean="0"/>
              <a:t> </a:t>
            </a:r>
            <a:r>
              <a:rPr lang="en-US" b="1" dirty="0" err="1" smtClean="0"/>
              <a:t>dreilinger</a:t>
            </a:r>
            <a:r>
              <a:rPr lang="en-US" i="1" dirty="0" err="1" smtClean="0"/>
              <a:t>licensed</a:t>
            </a:r>
            <a:r>
              <a:rPr lang="en-US" i="1" dirty="0" smtClean="0"/>
              <a:t> via Creative </a:t>
            </a:r>
            <a:r>
              <a:rPr lang="en-US" i="1" dirty="0" err="1" smtClean="0"/>
              <a:t>Commons:http</a:t>
            </a:r>
            <a:r>
              <a:rPr lang="en-US" i="1" dirty="0" smtClean="0"/>
              <a:t>://</a:t>
            </a:r>
            <a:r>
              <a:rPr lang="en-US" i="1" dirty="0" err="1" smtClean="0"/>
              <a:t>www.flickr.com</a:t>
            </a:r>
            <a:r>
              <a:rPr lang="en-US" i="1" dirty="0" smtClean="0"/>
              <a:t>/photos/</a:t>
            </a:r>
            <a:r>
              <a:rPr lang="en-US" i="1" dirty="0" err="1" smtClean="0"/>
              <a:t>seandreilinger</a:t>
            </a:r>
            <a:r>
              <a:rPr lang="en-US" i="1" dirty="0" smtClean="0"/>
              <a:t>/376059062/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E947-F461-7740-A639-19123FB80F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6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200" dirty="0" smtClean="0">
                <a:latin typeface="Calibri" charset="0"/>
              </a:rPr>
              <a:t>Photo courtesy</a:t>
            </a:r>
            <a:r>
              <a:rPr lang="en-US" sz="1200" baseline="0" dirty="0" smtClean="0">
                <a:latin typeface="Calibri" charset="0"/>
              </a:rPr>
              <a:t> of </a:t>
            </a:r>
            <a:r>
              <a:rPr lang="en-US" sz="1200" dirty="0" smtClean="0">
                <a:latin typeface="Calibri" charset="0"/>
              </a:rPr>
              <a:t>Scott Macklin, associate director at the </a:t>
            </a:r>
            <a:r>
              <a:rPr lang="en-US" sz="1200" dirty="0" smtClean="0">
                <a:latin typeface="Calibri" charset="0"/>
                <a:hlinkClick r:id="rId3"/>
              </a:rPr>
              <a:t>MCDM program</a:t>
            </a:r>
            <a:r>
              <a:rPr lang="en-US" sz="1200" dirty="0" smtClean="0">
                <a:latin typeface="Calibri" charset="0"/>
              </a:rPr>
              <a:t> at the University of Washington. This is a photo of his son, Case, and his friends watching Super Bowl 2012.</a:t>
            </a:r>
            <a:endParaRPr lang="en-US" sz="12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E947-F461-7740-A639-19123FB80F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6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E947-F461-7740-A639-19123FB80F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Featured image courtesy of </a:t>
            </a:r>
            <a:r>
              <a:rPr lang="en-US" b="1" dirty="0" smtClean="0"/>
              <a:t>@</a:t>
            </a:r>
            <a:r>
              <a:rPr lang="en-US" b="1" dirty="0" err="1" smtClean="0"/>
              <a:t>alviseni</a:t>
            </a:r>
            <a:r>
              <a:rPr lang="en-US" b="1" dirty="0" smtClean="0"/>
              <a:t> </a:t>
            </a:r>
            <a:r>
              <a:rPr lang="en-US" i="1" dirty="0" smtClean="0"/>
              <a:t>licensed via Creative Commons.</a:t>
            </a:r>
            <a:r>
              <a:rPr lang="en-US" baseline="0" dirty="0" smtClean="0"/>
              <a:t> http://www.flickr.com/photos/alvi2047/with/3688993279/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searched Flickr for “watching TV” creative commons </a:t>
            </a:r>
            <a:r>
              <a:rPr lang="en-US" baseline="0" dirty="0" err="1" smtClean="0"/>
              <a:t>pics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E947-F461-7740-A639-19123FB80F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6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Featured image courtesy of </a:t>
            </a:r>
            <a:r>
              <a:rPr lang="en-US" b="1" dirty="0" err="1" smtClean="0"/>
              <a:t>sean</a:t>
            </a:r>
            <a:r>
              <a:rPr lang="en-US" b="1" dirty="0" smtClean="0"/>
              <a:t> </a:t>
            </a:r>
            <a:r>
              <a:rPr lang="en-US" b="1" dirty="0" err="1" smtClean="0"/>
              <a:t>dreilinger</a:t>
            </a:r>
            <a:r>
              <a:rPr lang="en-US" i="1" dirty="0" err="1" smtClean="0"/>
              <a:t>licensed</a:t>
            </a:r>
            <a:r>
              <a:rPr lang="en-US" i="1" dirty="0" smtClean="0"/>
              <a:t> via Creative Commons.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http://www.flickr.com/photos/seandreilinger/4396101624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E947-F461-7740-A639-19123FB80F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6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Back to this guy,</a:t>
            </a:r>
            <a:r>
              <a:rPr lang="en-US" i="1" baseline="0" dirty="0" smtClean="0"/>
              <a:t> whose Flickr profile says he did this photo recreation as a lark. He doesn’t even have cable.</a:t>
            </a:r>
            <a:endParaRPr lang="en-US" i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Featured image courtesy of </a:t>
            </a:r>
            <a:r>
              <a:rPr lang="en-US" b="1" dirty="0" smtClean="0"/>
              <a:t>@</a:t>
            </a:r>
            <a:r>
              <a:rPr lang="en-US" b="1" dirty="0" err="1" smtClean="0"/>
              <a:t>alviseni</a:t>
            </a:r>
            <a:r>
              <a:rPr lang="en-US" b="1" dirty="0" smtClean="0"/>
              <a:t> </a:t>
            </a:r>
            <a:r>
              <a:rPr lang="en-US" i="1" dirty="0" smtClean="0"/>
              <a:t>licensed via Creative Commons.</a:t>
            </a:r>
            <a:r>
              <a:rPr lang="en-US" baseline="0" dirty="0" smtClean="0"/>
              <a:t> http://www.flickr.com/photos/alvi2047/with/3688993279/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E947-F461-7740-A639-19123FB80F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Featured image courtesy of </a:t>
            </a:r>
            <a:r>
              <a:rPr lang="en-US" b="1" dirty="0" err="1" smtClean="0"/>
              <a:t>audreywatters</a:t>
            </a:r>
            <a:r>
              <a:rPr lang="en-US" b="1" baseline="0" smtClean="0"/>
              <a:t> </a:t>
            </a:r>
            <a:r>
              <a:rPr lang="en-US" i="1" smtClean="0"/>
              <a:t>licensed </a:t>
            </a:r>
            <a:r>
              <a:rPr lang="en-US" i="1" dirty="0" smtClean="0"/>
              <a:t>via Creative Commons http://www.flickr.com/photos/surreal_badger/8292958066/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E947-F461-7740-A639-19123FB80F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6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E947-F461-7740-A639-19123FB80F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6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Image: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Tweetping.com</a:t>
            </a:r>
            <a:r>
              <a:rPr lang="en-US" i="1" baseline="0" dirty="0" smtClean="0"/>
              <a:t> (20 minutes at approx. 6pm ET – 6:20pm ET)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tweetping.net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E947-F461-7740-A639-19123FB80F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6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Image: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Tweetping.com</a:t>
            </a:r>
            <a:r>
              <a:rPr lang="en-US" i="1" baseline="0" dirty="0" smtClean="0"/>
              <a:t> (20 minutes at approx. 6pm ET – 6:20pm ET)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tweetping.net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E947-F461-7740-A639-19123FB80F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6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E947-F461-7740-A639-19123FB80F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13-10-22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13-10-22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13-10-22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13-10-22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13-10-22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13-10-22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13-10-22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13-10-22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13-10-22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13-10-22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13-10-22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13-10-22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Relationship Id="rId4" Type="http://schemas.openxmlformats.org/officeDocument/2006/relationships/image" Target="../media/image9.gif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What’s the Internet for, anyway?</a:t>
            </a:r>
            <a:endParaRPr lang="en-US" dirty="0"/>
          </a:p>
        </p:txBody>
      </p:sp>
      <p:pic>
        <p:nvPicPr>
          <p:cNvPr id="4" name="Picture 3" descr="tessa_twit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657600"/>
            <a:ext cx="4876800" cy="2260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01595" y="105361"/>
            <a:ext cx="2355332" cy="3385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#MIT_CFP @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TessaSproule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It’s the audience’s story…</a:t>
            </a:r>
            <a:endParaRPr lang="en-US" sz="3600" dirty="0"/>
          </a:p>
        </p:txBody>
      </p:sp>
      <p:pic>
        <p:nvPicPr>
          <p:cNvPr id="4" name="Picture 3" descr="whe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44" y="1192105"/>
            <a:ext cx="5613400" cy="5245100"/>
          </a:xfrm>
          <a:prstGeom prst="rect">
            <a:avLst/>
          </a:prstGeom>
        </p:spPr>
      </p:pic>
      <p:pic>
        <p:nvPicPr>
          <p:cNvPr id="5" name="Picture 4" descr="tv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67000"/>
            <a:ext cx="2908300" cy="223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otr-app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972050"/>
            <a:ext cx="2209800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oz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8" y="1600200"/>
            <a:ext cx="1433512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otr-facbook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1600200" cy="1179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otr-challeng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24000"/>
            <a:ext cx="1146175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otr-challenge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25" y="3276600"/>
            <a:ext cx="1220788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otr-reachout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800600"/>
            <a:ext cx="1181100" cy="1154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tot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76800"/>
            <a:ext cx="1489075" cy="949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otr-youtube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0"/>
            <a:ext cx="1866900" cy="1535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otr-twitt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71600"/>
            <a:ext cx="1565275" cy="120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701595" y="105361"/>
            <a:ext cx="2355332" cy="3385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#MIT_CFP @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TessaSproule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2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564"/>
          </a:xfrm>
        </p:spPr>
        <p:txBody>
          <a:bodyPr>
            <a:normAutofit/>
          </a:bodyPr>
          <a:lstStyle/>
          <a:p>
            <a:r>
              <a:rPr lang="en-US" dirty="0" smtClean="0"/>
              <a:t>The audience is the mediu</a:t>
            </a:r>
            <a:r>
              <a:rPr lang="en-US" dirty="0"/>
              <a:t>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 descr="grandpa_watch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202"/>
            <a:ext cx="91440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1595" y="105361"/>
            <a:ext cx="2355332" cy="3385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#MIT_CFP @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TessaSproule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5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564"/>
          </a:xfrm>
        </p:spPr>
        <p:txBody>
          <a:bodyPr>
            <a:normAutofit/>
          </a:bodyPr>
          <a:lstStyle/>
          <a:p>
            <a:r>
              <a:rPr lang="en-US" dirty="0" smtClean="0"/>
              <a:t>…But that might be a problem.</a:t>
            </a:r>
            <a:endParaRPr lang="en-US" dirty="0"/>
          </a:p>
        </p:txBody>
      </p:sp>
      <p:pic>
        <p:nvPicPr>
          <p:cNvPr id="6" name="Picture 5" descr="newscre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101" y="1449807"/>
            <a:ext cx="763905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01595" y="105361"/>
            <a:ext cx="2355332" cy="3385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#MIT_CFP @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TessaSproule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3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35262"/>
          </a:xfrm>
        </p:spPr>
        <p:txBody>
          <a:bodyPr>
            <a:normAutofit/>
          </a:bodyPr>
          <a:lstStyle/>
          <a:p>
            <a:r>
              <a:rPr lang="en-US" smtClean="0"/>
              <a:t>Thank you!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01595" y="105361"/>
            <a:ext cx="2355332" cy="3385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#MIT_CFP @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TessaSproule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2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medium is the message.”</a:t>
            </a:r>
            <a:endParaRPr lang="en-US" dirty="0"/>
          </a:p>
        </p:txBody>
      </p:sp>
      <p:pic>
        <p:nvPicPr>
          <p:cNvPr id="3" name="Picture 2" descr="marshallmcluh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211"/>
            <a:ext cx="9144000" cy="7147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1595" y="105361"/>
            <a:ext cx="2355332" cy="3385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#MIT_CFP @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TessaSproule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1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ImWatchingTV</a:t>
            </a:r>
            <a:endParaRPr lang="en-US" dirty="0"/>
          </a:p>
        </p:txBody>
      </p:sp>
      <p:pic>
        <p:nvPicPr>
          <p:cNvPr id="10" name="Picture 9" descr="guywatchingT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130"/>
            <a:ext cx="9144000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1595" y="105361"/>
            <a:ext cx="2355332" cy="3385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#MIT_CFP @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TessaSproule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3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ImWatchingTV</a:t>
            </a:r>
            <a:endParaRPr lang="en-US" dirty="0"/>
          </a:p>
        </p:txBody>
      </p:sp>
      <p:pic>
        <p:nvPicPr>
          <p:cNvPr id="3" name="Picture 2" descr="grandpawatchingT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130"/>
            <a:ext cx="91440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1595" y="105361"/>
            <a:ext cx="2355332" cy="3385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#MIT_CFP @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TessaSproule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this guy…</a:t>
            </a:r>
            <a:endParaRPr lang="en-US" dirty="0"/>
          </a:p>
        </p:txBody>
      </p:sp>
      <p:pic>
        <p:nvPicPr>
          <p:cNvPr id="3" name="Picture 2" descr="guywatchingT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130"/>
            <a:ext cx="91440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1595" y="105361"/>
            <a:ext cx="2355332" cy="3385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#MIT_CFP @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TessaSproule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3172" y="5535083"/>
            <a:ext cx="576375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Couch </a:t>
            </a:r>
            <a:r>
              <a:rPr lang="en-US" dirty="0" err="1"/>
              <a:t>potating</a:t>
            </a:r>
            <a:r>
              <a:rPr lang="en-US" dirty="0"/>
              <a:t> is the gerund of the verb "to couch potato".</a:t>
            </a:r>
          </a:p>
          <a:p>
            <a:r>
              <a:rPr lang="en-US" dirty="0" err="1"/>
              <a:t>Alors</a:t>
            </a:r>
            <a:r>
              <a:rPr lang="en-US" dirty="0"/>
              <a:t>: couch </a:t>
            </a:r>
            <a:r>
              <a:rPr lang="en-US" dirty="0" err="1"/>
              <a:t>potating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gerundio</a:t>
            </a:r>
            <a:r>
              <a:rPr lang="en-US" dirty="0"/>
              <a:t>!</a:t>
            </a:r>
          </a:p>
          <a:p>
            <a:r>
              <a:rPr lang="en-US" dirty="0"/>
              <a:t>---------------------------------------------------------------</a:t>
            </a:r>
          </a:p>
          <a:p>
            <a:r>
              <a:rPr lang="en-US" dirty="0"/>
              <a:t>Just outta fun... in fact, I barely watch T.V.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6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Whose network is it, anyway?</a:t>
            </a:r>
            <a:endParaRPr lang="en-US" dirty="0"/>
          </a:p>
        </p:txBody>
      </p:sp>
      <p:pic>
        <p:nvPicPr>
          <p:cNvPr id="4" name="Picture 3" descr="socialico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130"/>
            <a:ext cx="9144000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1595" y="105361"/>
            <a:ext cx="2355332" cy="3385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#MIT_CFP @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TessaSproule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3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35262"/>
          </a:xfrm>
        </p:spPr>
        <p:txBody>
          <a:bodyPr>
            <a:normAutofit/>
          </a:bodyPr>
          <a:lstStyle/>
          <a:p>
            <a:r>
              <a:rPr lang="en-US" dirty="0" smtClean="0"/>
              <a:t>The audience is the network.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1595" y="105361"/>
            <a:ext cx="2355332" cy="3385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#MIT_CFP @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TessaSproule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7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</a:t>
            </a:r>
            <a:r>
              <a:rPr lang="en-US" dirty="0" err="1" smtClean="0"/>
              <a:t>TheAudienceIsTheMedium</a:t>
            </a:r>
            <a:endParaRPr lang="en-US" dirty="0"/>
          </a:p>
        </p:txBody>
      </p:sp>
      <p:pic>
        <p:nvPicPr>
          <p:cNvPr id="3" name="Picture 2" descr="twitterwor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130"/>
            <a:ext cx="9144000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1595" y="105361"/>
            <a:ext cx="2355332" cy="3385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#MIT_CFP @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TessaSproule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3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hear a raindrop in a storm?</a:t>
            </a:r>
            <a:endParaRPr lang="en-US" dirty="0"/>
          </a:p>
        </p:txBody>
      </p:sp>
      <p:pic>
        <p:nvPicPr>
          <p:cNvPr id="4" name="Picture 3" descr="twittercanad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130"/>
            <a:ext cx="9144000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1595" y="105361"/>
            <a:ext cx="2355332" cy="3385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#MIT_CFP @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TessaSproule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5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4248</TotalTime>
  <Words>497</Words>
  <Application>Microsoft Macintosh PowerPoint</Application>
  <PresentationFormat>On-screen Show (4:3)</PresentationFormat>
  <Paragraphs>70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 Black </vt:lpstr>
      <vt:lpstr>What’s the Internet for, anyway?</vt:lpstr>
      <vt:lpstr>“The medium is the message.”</vt:lpstr>
      <vt:lpstr>#ImWatchingTV</vt:lpstr>
      <vt:lpstr>#ImWatchingTV</vt:lpstr>
      <vt:lpstr>Back to this guy…</vt:lpstr>
      <vt:lpstr>Whose network is it, anyway?</vt:lpstr>
      <vt:lpstr>The audience is the network.</vt:lpstr>
      <vt:lpstr>#TheAudienceIsTheMedium</vt:lpstr>
      <vt:lpstr>Can you hear a raindrop in a storm?</vt:lpstr>
      <vt:lpstr>It’s the audience’s story…</vt:lpstr>
      <vt:lpstr>The audience is the medium.</vt:lpstr>
      <vt:lpstr>…But that might be a problem.</vt:lpstr>
      <vt:lpstr>Thank you!</vt:lpstr>
    </vt:vector>
  </TitlesOfParts>
  <Company>cbc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I’m watching TV</dc:title>
  <dc:creator>Tessa Sproule</dc:creator>
  <cp:lastModifiedBy>Tessa Sproule</cp:lastModifiedBy>
  <cp:revision>256</cp:revision>
  <dcterms:created xsi:type="dcterms:W3CDTF">2013-05-03T20:09:52Z</dcterms:created>
  <dcterms:modified xsi:type="dcterms:W3CDTF">2013-10-23T04:57:45Z</dcterms:modified>
</cp:coreProperties>
</file>