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7" r:id="rId3"/>
    <p:sldId id="394" r:id="rId4"/>
    <p:sldId id="363" r:id="rId5"/>
    <p:sldId id="313" r:id="rId6"/>
    <p:sldId id="366" r:id="rId7"/>
    <p:sldId id="315" r:id="rId8"/>
    <p:sldId id="319" r:id="rId9"/>
    <p:sldId id="347" r:id="rId10"/>
    <p:sldId id="354" r:id="rId11"/>
    <p:sldId id="399" r:id="rId12"/>
    <p:sldId id="387" r:id="rId13"/>
    <p:sldId id="290" r:id="rId14"/>
    <p:sldId id="325" r:id="rId15"/>
    <p:sldId id="293" r:id="rId16"/>
    <p:sldId id="295" r:id="rId17"/>
    <p:sldId id="298" r:id="rId18"/>
    <p:sldId id="389" r:id="rId19"/>
    <p:sldId id="372" r:id="rId20"/>
    <p:sldId id="392" r:id="rId21"/>
    <p:sldId id="391" r:id="rId22"/>
    <p:sldId id="396" r:id="rId23"/>
    <p:sldId id="393" r:id="rId24"/>
    <p:sldId id="385" r:id="rId25"/>
    <p:sldId id="353" r:id="rId26"/>
    <p:sldId id="357" r:id="rId27"/>
    <p:sldId id="400" r:id="rId28"/>
    <p:sldId id="40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 Pereira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387" autoAdjust="0"/>
    <p:restoredTop sz="99609" autoAdjust="0"/>
  </p:normalViewPr>
  <p:slideViewPr>
    <p:cSldViewPr snapToGrid="0" snapToObjects="1">
      <p:cViewPr>
        <p:scale>
          <a:sx n="66" d="100"/>
          <a:sy n="66" d="100"/>
        </p:scale>
        <p:origin x="-4808" y="-1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200"/>
    </p:cViewPr>
  </p:sorterViewPr>
  <p:notesViewPr>
    <p:cSldViewPr snapToGrid="0" snapToObjects="1">
      <p:cViewPr varScale="1">
        <p:scale>
          <a:sx n="89" d="100"/>
          <a:sy n="89" d="100"/>
        </p:scale>
        <p:origin x="-259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commentAuthors" Target="commentAuthors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F495-BCC3-DF4C-96FA-9ADEF7A3D470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11B14-7CFA-BF4A-A5B8-6B244D84F4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3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B1B2A-0F5A-2549-984A-4E1097836EC9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15EF2-E7CA-6C44-BF58-28D5F6491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898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market is real…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</a:t>
            </a:r>
            <a:r>
              <a:rPr lang="en-US" baseline="0" dirty="0" smtClean="0"/>
              <a:t> data…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  <a:buClr>
                <a:srgbClr val="800000"/>
              </a:buClr>
              <a:buSzPct val="150000"/>
              <a:defRPr/>
            </a:pPr>
            <a:endParaRPr lang="en-US" sz="1200" i="1" baseline="0" dirty="0" smtClean="0">
              <a:latin typeface="Avenir Book"/>
              <a:cs typeface="Avenir Book"/>
            </a:endParaRPr>
          </a:p>
          <a:p>
            <a:pPr lvl="1"/>
            <a:r>
              <a:rPr lang="en-US" sz="1800" dirty="0" smtClean="0"/>
              <a:t>A special</a:t>
            </a:r>
            <a:r>
              <a:rPr lang="en-US" sz="1800" baseline="0" dirty="0" smtClean="0"/>
              <a:t> case…</a:t>
            </a:r>
            <a:endParaRPr lang="en-US" sz="1800" dirty="0" smtClean="0"/>
          </a:p>
          <a:p>
            <a:pPr lvl="1"/>
            <a:r>
              <a:rPr lang="en-US" sz="1800" dirty="0" smtClean="0"/>
              <a:t>a “live-streaming” broadcast network for watching (not playing) video gaming</a:t>
            </a:r>
          </a:p>
          <a:p>
            <a:pPr lvl="1"/>
            <a:r>
              <a:rPr lang="en-US" sz="1800" dirty="0" err="1" smtClean="0"/>
              <a:t>PewDiePie</a:t>
            </a:r>
            <a:r>
              <a:rPr lang="en-US" sz="1800" dirty="0" smtClean="0"/>
              <a:t>: “a weird mix of Bobby Fischer, Howard </a:t>
            </a:r>
            <a:r>
              <a:rPr lang="en-US" sz="1800" dirty="0" err="1" smtClean="0"/>
              <a:t>Cosell</a:t>
            </a:r>
            <a:r>
              <a:rPr lang="en-US" sz="1800" dirty="0" smtClean="0"/>
              <a:t>, Kim </a:t>
            </a:r>
            <a:r>
              <a:rPr lang="en-US" sz="1800" dirty="0" err="1" smtClean="0"/>
              <a:t>Kardashian</a:t>
            </a:r>
            <a:r>
              <a:rPr lang="en-US" sz="1800" dirty="0" smtClean="0"/>
              <a:t>, Jimmy Fallon”</a:t>
            </a:r>
            <a:endParaRPr lang="en-US" sz="18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443CE-C297-8B46-9F00-A3A69C0C62E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http://www.vulture.com/2014/05/google-and-twitch-tv-video-game-live-streaming.html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Striving for legitimacy…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two bullets are summary… delete…</a:t>
            </a:r>
          </a:p>
          <a:p>
            <a:endParaRPr lang="en-US" dirty="0" smtClean="0"/>
          </a:p>
          <a:p>
            <a:r>
              <a:rPr lang="en-US" dirty="0" smtClean="0"/>
              <a:t>Despite growth… </a:t>
            </a:r>
          </a:p>
          <a:p>
            <a:endParaRPr lang="en-US" dirty="0" smtClean="0"/>
          </a:p>
          <a:p>
            <a:r>
              <a:rPr lang="en-US" dirty="0" smtClean="0"/>
              <a:t>Striving for legitimacy.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75B9C-8270-614C-9E87-259D8C3360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5EF2-E7CA-6C44-BF58-28D5F64913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latin typeface="Avenir Book"/>
                <a:cs typeface="Avenir Book"/>
              </a:defRPr>
            </a:lvl1pPr>
          </a:lstStyle>
          <a:p>
            <a:fld id="{92370083-0798-F34B-A91E-46306301637E}" type="datetime1">
              <a:rPr lang="en-US" smtClean="0"/>
              <a:pPr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latin typeface="Avenir Book"/>
                <a:cs typeface="Avenir Book"/>
              </a:defRPr>
            </a:lvl1pPr>
          </a:lstStyle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latin typeface="Avenir Book"/>
                <a:cs typeface="Avenir Book"/>
              </a:defRPr>
            </a:lvl1pPr>
          </a:lstStyle>
          <a:p>
            <a:fld id="{83B8FA7F-864D-9843-AC56-91983E6180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525E-70BC-7144-A054-A824A64BC476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25C6-8C66-EB4F-96C3-2795A8962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E9A3-877F-C048-9A9F-42ADB3201490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25C6-8C66-EB4F-96C3-2795A8962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B60-F29E-854E-AACA-2AFA8E408246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25C6-8C66-EB4F-96C3-2795A8962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7493-0D8B-4043-9B6B-536408CF90BE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25C6-8C66-EB4F-96C3-2795A8962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C6E-16BA-4F49-A5D2-81A8867CF788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25C6-8C66-EB4F-96C3-2795A8962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3369-B9AF-BF46-9365-9E21C0A40780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25C6-8C66-EB4F-96C3-2795A8962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3CDF-43E1-004F-9EC1-904021286AE5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25C6-8C66-EB4F-96C3-2795A8962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0E63-A9A2-5948-8B3D-BF1CC304E9A0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25C6-8C66-EB4F-96C3-2795A8962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2BA1-DC20-1242-A1D9-10E0433DA3E0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25C6-8C66-EB4F-96C3-2795A8962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A16-0380-3649-94CC-E69D3DCB1422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25C6-8C66-EB4F-96C3-2795A8962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669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2750"/>
            <a:ext cx="8229600" cy="499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60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>
                    <a:lumMod val="85000"/>
                  </a:schemeClr>
                </a:solidFill>
                <a:latin typeface="Avenir Book"/>
                <a:cs typeface="Avenir Book"/>
              </a:defRPr>
            </a:lvl1pPr>
          </a:lstStyle>
          <a:p>
            <a:fld id="{C71A81B9-5923-4F4F-BEA3-A62A3E23BB0C}" type="datetime1">
              <a:rPr lang="en-US" smtClean="0"/>
              <a:pPr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60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>
                    <a:lumMod val="85000"/>
                  </a:schemeClr>
                </a:solidFill>
                <a:latin typeface="Avenir Book"/>
                <a:cs typeface="Avenir Book"/>
              </a:defRPr>
            </a:lvl1pPr>
          </a:lstStyle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60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85000"/>
                  </a:schemeClr>
                </a:solidFill>
                <a:latin typeface="Avenir Book"/>
                <a:cs typeface="Avenir Book"/>
              </a:defRPr>
            </a:lvl1pPr>
          </a:lstStyle>
          <a:p>
            <a:fld id="{D39A25C6-8C66-EB4F-96C3-2795A89629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venir Book"/>
          <a:ea typeface="+mj-ea"/>
          <a:cs typeface="Avenir Boo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2"/>
        </a:buClr>
        <a:buSzPct val="150000"/>
        <a:buFont typeface="Wingdings" charset="2"/>
        <a:buChar char="§"/>
        <a:defRPr sz="3200" b="0" kern="1200">
          <a:solidFill>
            <a:schemeClr val="tx1"/>
          </a:solidFill>
          <a:latin typeface="Avenir Book"/>
          <a:ea typeface="+mn-ea"/>
          <a:cs typeface="Avenir Book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5"/>
        </a:buClr>
        <a:buSzPct val="150000"/>
        <a:buFont typeface="Wingdings" charset="2"/>
        <a:buChar char="§"/>
        <a:defRPr sz="2800" b="0" kern="1200">
          <a:solidFill>
            <a:schemeClr val="tx1"/>
          </a:solidFill>
          <a:latin typeface="Avenir Book"/>
          <a:ea typeface="+mn-ea"/>
          <a:cs typeface="Avenir Book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3"/>
        </a:buClr>
        <a:buSzPct val="150000"/>
        <a:buFont typeface="Wingdings" charset="2"/>
        <a:buChar char="§"/>
        <a:defRPr sz="2400" b="0" kern="1200">
          <a:solidFill>
            <a:schemeClr val="tx1"/>
          </a:solidFill>
          <a:latin typeface="Avenir Book"/>
          <a:ea typeface="+mn-ea"/>
          <a:cs typeface="Avenir Book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FCC00"/>
        </a:buClr>
        <a:buSzPct val="150000"/>
        <a:buFont typeface="Wingdings" charset="2"/>
        <a:buChar char="§"/>
        <a:defRPr sz="2000" b="0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b="0" kern="1200">
          <a:solidFill>
            <a:schemeClr val="tx1"/>
          </a:solidFill>
          <a:latin typeface="Avenir Book"/>
          <a:ea typeface="+mn-ea"/>
          <a:cs typeface="Avenir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7.png"/><Relationship Id="rId5" Type="http://schemas.openxmlformats.org/officeDocument/2006/relationships/image" Target="../media/image5.jpeg"/><Relationship Id="rId6" Type="http://schemas.openxmlformats.org/officeDocument/2006/relationships/image" Target="../media/image12.jpeg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7.png"/><Relationship Id="rId5" Type="http://schemas.openxmlformats.org/officeDocument/2006/relationships/image" Target="../media/image5.jpeg"/><Relationship Id="rId6" Type="http://schemas.openxmlformats.org/officeDocument/2006/relationships/image" Target="../media/image12.jpeg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7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venir Next Demi Bold"/>
                <a:cs typeface="Avenir Next Demi Bold"/>
              </a:rPr>
              <a:t>The </a:t>
            </a:r>
            <a:r>
              <a:rPr lang="en-US" sz="5333" dirty="0" smtClean="0">
                <a:solidFill>
                  <a:schemeClr val="accent2">
                    <a:lumMod val="75000"/>
                  </a:schemeClr>
                </a:solidFill>
                <a:latin typeface="Avenir Next Demi Bold"/>
                <a:cs typeface="Avenir Next Demi Bold"/>
              </a:rPr>
              <a:t>Ambiguity</a:t>
            </a:r>
            <a:r>
              <a:rPr lang="en-US" dirty="0" smtClean="0">
                <a:latin typeface="Avenir Next Demi Bold"/>
                <a:cs typeface="Avenir Next Demi Bold"/>
              </a:rPr>
              <a:t> and </a:t>
            </a:r>
            <a:r>
              <a:rPr lang="en-US" sz="5333" dirty="0" smtClean="0">
                <a:solidFill>
                  <a:srgbClr val="008000"/>
                </a:solidFill>
                <a:latin typeface="Avenir Next Demi Bold"/>
                <a:cs typeface="Avenir Next Demi Bold"/>
              </a:rPr>
              <a:t>Uncertainty</a:t>
            </a:r>
            <a:r>
              <a:rPr lang="en-US" dirty="0" smtClean="0">
                <a:latin typeface="Avenir Next Demi Bold"/>
                <a:cs typeface="Avenir Next Demi Bold"/>
              </a:rPr>
              <a:t> of Disruption: </a:t>
            </a:r>
            <a:r>
              <a:rPr lang="en-US" sz="5333" dirty="0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Discovering</a:t>
            </a:r>
            <a:r>
              <a:rPr lang="en-US" dirty="0" smtClean="0">
                <a:latin typeface="Avenir Next Demi Bold"/>
                <a:cs typeface="Avenir Next Demi Bold"/>
              </a:rPr>
              <a:t> the Future of Video Content</a:t>
            </a:r>
            <a:endParaRPr lang="en-US" dirty="0">
              <a:latin typeface="Avenir Next Demi Bold"/>
              <a:cs typeface="Avenir Next Demi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45296"/>
            <a:ext cx="6400800" cy="150310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Natalie Klym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with Daniel Pereira</a:t>
            </a:r>
          </a:p>
          <a:p>
            <a:endParaRPr lang="en-US" sz="2400" dirty="0" smtClean="0">
              <a:latin typeface="Avenir Next Demi Bold"/>
              <a:cs typeface="Avenir Next Demi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54100"/>
            <a:ext cx="1460500" cy="12065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F0E9-8C99-F341-AB18-C1ECDE86A082}" type="datetime1">
              <a:rPr lang="en-US" smtClean="0"/>
              <a:pPr/>
              <a:t>10/7/14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shift from network to cable TV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DE8D-D606-4140-81A1-121ABA716AD6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199" y="1386750"/>
            <a:ext cx="8229601" cy="49934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Demand for network television declined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Percentage of households watching broadcast networks</a:t>
            </a:r>
          </a:p>
          <a:p>
            <a:pPr lvl="2"/>
            <a:r>
              <a:rPr lang="en-US" dirty="0" smtClean="0"/>
              <a:t>90% − 1980</a:t>
            </a:r>
          </a:p>
          <a:p>
            <a:pPr lvl="2"/>
            <a:r>
              <a:rPr lang="en-US" dirty="0" smtClean="0"/>
              <a:t>65% − 1990</a:t>
            </a:r>
          </a:p>
          <a:p>
            <a:pPr lvl="2"/>
            <a:r>
              <a:rPr lang="en-US" dirty="0" smtClean="0"/>
              <a:t>58% − 2000</a:t>
            </a:r>
          </a:p>
          <a:p>
            <a:pPr lvl="2"/>
            <a:r>
              <a:rPr lang="en-US" dirty="0" smtClean="0"/>
              <a:t>46% − 2005</a:t>
            </a:r>
          </a:p>
        </p:txBody>
      </p:sp>
      <p:sp>
        <p:nvSpPr>
          <p:cNvPr id="7" name="Rectangle 6"/>
          <p:cNvSpPr/>
          <p:nvPr/>
        </p:nvSpPr>
        <p:spPr>
          <a:xfrm>
            <a:off x="3992215" y="5337201"/>
            <a:ext cx="4215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venir Book"/>
                <a:cs typeface="Avenir Book"/>
              </a:rPr>
              <a:t>…almost 50% since 1980</a:t>
            </a:r>
            <a:endParaRPr lang="en-US" sz="2800" dirty="0">
              <a:latin typeface="Avenir Book"/>
              <a:cs typeface="Avenir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2750"/>
            <a:ext cx="8229600" cy="53633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The original research questions (2010)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 content divide: Most of the high-quality, “premium” (e.g., HBO, live sports) content is locked in the incumbent ecosystem.</a:t>
            </a:r>
          </a:p>
          <a:p>
            <a:r>
              <a:rPr lang="en-US" sz="2000" dirty="0" smtClean="0"/>
              <a:t>The assumption was that you needed high-quality, premium content to compete. The early cord cutters were going back to cable.</a:t>
            </a:r>
          </a:p>
          <a:p>
            <a:r>
              <a:rPr lang="en-US" sz="2000" dirty="0" smtClean="0"/>
              <a:t>How will the content landscape change? </a:t>
            </a:r>
          </a:p>
          <a:p>
            <a:r>
              <a:rPr lang="en-US" sz="2000" dirty="0" smtClean="0"/>
              <a:t>What are the implications regarding disruption dynamics?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B60-F29E-854E-AACA-2AFA8E408246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686800" cy="6697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shift from cable TV to online video?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686800" cy="6697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shift from cable TV to online video?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068"/>
            <a:ext cx="8229600" cy="5228694"/>
          </a:xfrm>
        </p:spPr>
        <p:txBody>
          <a:bodyPr>
            <a:noAutofit/>
          </a:bodyPr>
          <a:lstStyle/>
          <a:p>
            <a:pPr lvl="1"/>
            <a:endParaRPr lang="en-US" sz="1800" dirty="0" smtClean="0"/>
          </a:p>
          <a:p>
            <a:endParaRPr lang="en-US" sz="2400" dirty="0" smtClean="0"/>
          </a:p>
          <a:p>
            <a:pPr lvl="1"/>
            <a:endParaRPr lang="en-US" sz="2000" dirty="0" smtClean="0">
              <a:sym typeface="Wingdings"/>
            </a:endParaRP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DE8D-D606-4140-81A1-121ABA716AD6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35720"/>
            <a:ext cx="8229600" cy="46888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50000"/>
              <a:buFont typeface="Wingdings" charset="2"/>
              <a:buChar char="§"/>
              <a:tabLst/>
              <a:defRPr/>
            </a:pPr>
            <a:r>
              <a:rPr lang="en-US" sz="3200" baseline="0" dirty="0" smtClean="0">
                <a:latin typeface="Avenir Book"/>
                <a:cs typeface="Avenir Book"/>
              </a:rPr>
              <a:t>More traditional</a:t>
            </a:r>
            <a:r>
              <a:rPr lang="en-US" sz="3200" dirty="0" smtClean="0">
                <a:latin typeface="Avenir Book"/>
                <a:cs typeface="Avenir Book"/>
              </a:rPr>
              <a:t> “premium” content is entering the online ecosystem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50000"/>
              <a:buFont typeface="Wingdings" charset="2"/>
              <a:buChar char="§"/>
            </a:pPr>
            <a:r>
              <a:rPr lang="en-US" sz="3200" dirty="0" smtClean="0">
                <a:latin typeface="Avenir Book"/>
                <a:cs typeface="Avenir Book"/>
              </a:rPr>
              <a:t>The quality (and quantity) of native online content is increasing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50000"/>
              <a:buFont typeface="Wingdings" charset="2"/>
              <a:buChar char="§"/>
              <a:tabLst/>
              <a:defRPr/>
            </a:pP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Book"/>
                <a:ea typeface="+mn-ea"/>
                <a:cs typeface="Avenir Book"/>
              </a:rPr>
              <a:t>There is increasing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Book"/>
                <a:ea typeface="+mn-ea"/>
                <a:cs typeface="Avenir Book"/>
              </a:rPr>
              <a:t> demand for innovative content</a:t>
            </a:r>
            <a:endParaRPr kumimoji="0" lang="en-US" sz="2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Book"/>
              <a:ea typeface="+mn-ea"/>
              <a:cs typeface="Avenir 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370"/>
            <a:ext cx="8686800" cy="669749"/>
          </a:xfrm>
        </p:spPr>
        <p:txBody>
          <a:bodyPr>
            <a:noAutofit/>
          </a:bodyPr>
          <a:lstStyle/>
          <a:p>
            <a:r>
              <a:rPr lang="en-US" sz="3200" dirty="0" smtClean="0"/>
              <a:t>Traditional “premium” content is entering the online ecosystem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2750"/>
            <a:ext cx="8229600" cy="5458550"/>
          </a:xfrm>
        </p:spPr>
        <p:txBody>
          <a:bodyPr>
            <a:normAutofit fontScale="92500"/>
          </a:bodyPr>
          <a:lstStyle/>
          <a:p>
            <a:pPr lvl="1">
              <a:buNone/>
            </a:pPr>
            <a:endParaRPr lang="en-US" sz="1050" dirty="0" smtClean="0"/>
          </a:p>
          <a:p>
            <a:r>
              <a:rPr lang="en-US" sz="2400" dirty="0" smtClean="0"/>
              <a:t>Netflix to become "the exclusive U.S. subscription television service" for </a:t>
            </a:r>
            <a:r>
              <a:rPr lang="en-US" sz="2400" dirty="0" smtClean="0">
                <a:solidFill>
                  <a:srgbClr val="000000"/>
                </a:solidFill>
              </a:rPr>
              <a:t>Disney's new releases starting in 2016 (outbid </a:t>
            </a:r>
            <a:r>
              <a:rPr lang="en-US" sz="2400" dirty="0" err="1" smtClean="0">
                <a:solidFill>
                  <a:srgbClr val="000000"/>
                </a:solidFill>
              </a:rPr>
              <a:t>Starz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HBO/Amazon Instant Video deal for shows that are more than three years old and not limited by syndication deals on cable (i.e.  </a:t>
            </a:r>
            <a:r>
              <a:rPr lang="en-US" sz="2400" i="1" dirty="0" smtClean="0">
                <a:solidFill>
                  <a:srgbClr val="000000"/>
                </a:solidFill>
              </a:rPr>
              <a:t>Sex and the City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i="1" dirty="0" smtClean="0">
                <a:solidFill>
                  <a:srgbClr val="000000"/>
                </a:solidFill>
              </a:rPr>
              <a:t>Entourage</a:t>
            </a:r>
            <a:r>
              <a:rPr lang="en-US" sz="2400" dirty="0" smtClean="0">
                <a:solidFill>
                  <a:srgbClr val="000000"/>
                </a:solidFill>
              </a:rPr>
              <a:t> and </a:t>
            </a:r>
            <a:r>
              <a:rPr lang="en-US" sz="2400" i="1" dirty="0" smtClean="0">
                <a:solidFill>
                  <a:srgbClr val="000000"/>
                </a:solidFill>
              </a:rPr>
              <a:t>Curb Your Enthusiasm.</a:t>
            </a: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b="1" dirty="0" smtClean="0">
                <a:solidFill>
                  <a:srgbClr val="000000"/>
                </a:solidFill>
              </a:rPr>
              <a:t>Seinfeld (Sony)/Netflix</a:t>
            </a:r>
            <a:r>
              <a:rPr lang="en-US" sz="2400" dirty="0" smtClean="0">
                <a:solidFill>
                  <a:srgbClr val="000000"/>
                </a:solidFill>
              </a:rPr>
              <a:t>: Talks are ongoing for Seinfeld to be made available on Netflix, which would mark the arrival of the show with the most profitable syndication deal in “traditional” TV history. 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Weinstein Company/Netflix</a:t>
            </a:r>
            <a:r>
              <a:rPr lang="en-US" sz="2400" dirty="0" smtClean="0">
                <a:solidFill>
                  <a:srgbClr val="000000"/>
                </a:solidFill>
              </a:rPr>
              <a:t>:  The deal, struck in 2013, gives Netflix the rights to show all movies released by Weinstein Co. and its subsidiary, Dimension Films, before they appear on pay-TV channels. </a:t>
            </a:r>
          </a:p>
          <a:p>
            <a:pPr lvl="2"/>
            <a:endParaRPr lang="en-US" sz="1600" dirty="0" smtClean="0">
              <a:solidFill>
                <a:srgbClr val="000000"/>
              </a:solidFill>
            </a:endParaRP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47E0-46BF-6649-A3C6-2B6436140011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54448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686800" cy="669749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The quality (&amp; quantity) of native online content is increasing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9630-B10A-1C46-BF2A-B3557C0F7D39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pic>
        <p:nvPicPr>
          <p:cNvPr id="8" name="Picture 13" descr="hulu-logo-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4163438"/>
            <a:ext cx="911943" cy="50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Netflix-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2070849"/>
            <a:ext cx="1156429" cy="1142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Amazon Prime2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99" y="4867586"/>
            <a:ext cx="1002453" cy="653453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>
            <a:off x="1887989" y="2471001"/>
            <a:ext cx="960658" cy="3287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TextBox 14"/>
          <p:cNvSpPr txBox="1"/>
          <p:nvPr/>
        </p:nvSpPr>
        <p:spPr>
          <a:xfrm>
            <a:off x="2940049" y="2315615"/>
            <a:ext cx="55816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800000"/>
                </a:solidFill>
                <a:latin typeface="Avenir Book"/>
                <a:cs typeface="Avenir Book"/>
              </a:rPr>
              <a:t>$1.1B </a:t>
            </a:r>
            <a:r>
              <a:rPr lang="en-US" sz="1200" dirty="0" smtClean="0">
                <a:latin typeface="Avenir Book"/>
                <a:cs typeface="Avenir Book"/>
              </a:rPr>
              <a:t>for original programming in 2013. </a:t>
            </a:r>
            <a:r>
              <a:rPr lang="en-US" sz="1200" i="1" dirty="0" smtClean="0">
                <a:latin typeface="Avenir Book"/>
                <a:cs typeface="Avenir Book"/>
              </a:rPr>
              <a:t>House of Cards </a:t>
            </a:r>
            <a:r>
              <a:rPr lang="en-US" sz="1200" dirty="0" smtClean="0">
                <a:latin typeface="Avenir Book"/>
                <a:cs typeface="Avenir Book"/>
              </a:rPr>
              <a:t>launched in 2012</a:t>
            </a:r>
            <a:r>
              <a:rPr lang="en-US" sz="1200" i="1" dirty="0" smtClean="0">
                <a:latin typeface="Avenir Book"/>
                <a:cs typeface="Avenir Book"/>
              </a:rPr>
              <a:t>, </a:t>
            </a:r>
            <a:r>
              <a:rPr lang="en-US" sz="1200" dirty="0" smtClean="0">
                <a:latin typeface="Avenir Book"/>
                <a:cs typeface="Avenir Book"/>
              </a:rPr>
              <a:t>starring and directed by A-List Hollywood talent and met with audience and critical success.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40049" y="3973257"/>
            <a:ext cx="55816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Book"/>
                <a:cs typeface="Avenir Book"/>
              </a:rPr>
              <a:t>With a </a:t>
            </a:r>
            <a:r>
              <a:rPr lang="en-US" sz="1200" b="1" dirty="0" smtClean="0">
                <a:solidFill>
                  <a:srgbClr val="800000"/>
                </a:solidFill>
                <a:latin typeface="Avenir Book"/>
                <a:cs typeface="Avenir Book"/>
              </a:rPr>
              <a:t>$500M </a:t>
            </a:r>
            <a:r>
              <a:rPr lang="en-US" sz="1200" dirty="0" smtClean="0">
                <a:latin typeface="Avenir Book"/>
                <a:cs typeface="Avenir Book"/>
              </a:rPr>
              <a:t>content budget in 2012, </a:t>
            </a:r>
            <a:r>
              <a:rPr lang="en-US" sz="1200" dirty="0" err="1" smtClean="0">
                <a:latin typeface="Avenir Book"/>
                <a:cs typeface="Avenir Book"/>
              </a:rPr>
              <a:t>Hulu</a:t>
            </a:r>
            <a:r>
              <a:rPr lang="en-US" sz="1200" dirty="0" smtClean="0">
                <a:latin typeface="Avenir Book"/>
                <a:cs typeface="Avenir Book"/>
              </a:rPr>
              <a:t> initially focused on original documentary series. In January 2012, first original script-based series is announced – the 13-episode “Battleground.”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936075" y="4254066"/>
            <a:ext cx="960658" cy="3287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Right Arrow 17"/>
          <p:cNvSpPr/>
          <p:nvPr/>
        </p:nvSpPr>
        <p:spPr>
          <a:xfrm>
            <a:off x="1876960" y="5008892"/>
            <a:ext cx="960658" cy="3287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2896734" y="4802215"/>
            <a:ext cx="56249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Book"/>
                <a:cs typeface="Avenir Book"/>
              </a:rPr>
              <a:t>Q314, </a:t>
            </a:r>
            <a:r>
              <a:rPr lang="en-US" sz="1200" b="1" dirty="0" smtClean="0">
                <a:solidFill>
                  <a:srgbClr val="800000"/>
                </a:solidFill>
                <a:latin typeface="Avenir Book"/>
                <a:cs typeface="Avenir Book"/>
              </a:rPr>
              <a:t>$100M </a:t>
            </a:r>
            <a:r>
              <a:rPr lang="en-US" sz="1200" dirty="0" smtClean="0">
                <a:latin typeface="Avenir Book"/>
                <a:cs typeface="Avenir Book"/>
              </a:rPr>
              <a:t>budget for original programming – up significantly from Q214. Six full series put into production in the spring of 2014. Ten pilots are also in the works.</a:t>
            </a:r>
          </a:p>
        </p:txBody>
      </p:sp>
      <p:pic>
        <p:nvPicPr>
          <p:cNvPr id="20" name="Picture 19" descr="xbox-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5667922"/>
            <a:ext cx="900966" cy="57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896733" y="5639569"/>
            <a:ext cx="56249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Book"/>
                <a:cs typeface="Avenir Book"/>
              </a:rPr>
              <a:t>July 2014, Microsoft announces the closure of the Xbox Entertainment Studios.  Original programming will no longer be in development for the Xbox gaming platform.  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1887989" y="5795939"/>
            <a:ext cx="960658" cy="3287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24" name="Picture 16" descr="new_youtube_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102694"/>
            <a:ext cx="747870" cy="73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ight Arrow 24"/>
          <p:cNvSpPr/>
          <p:nvPr/>
        </p:nvSpPr>
        <p:spPr>
          <a:xfrm>
            <a:off x="1890736" y="3296766"/>
            <a:ext cx="960658" cy="3287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TextBox 25"/>
          <p:cNvSpPr txBox="1"/>
          <p:nvPr/>
        </p:nvSpPr>
        <p:spPr>
          <a:xfrm>
            <a:off x="2926000" y="3149011"/>
            <a:ext cx="55957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Book"/>
                <a:cs typeface="Avenir Book"/>
              </a:rPr>
              <a:t> </a:t>
            </a:r>
            <a:r>
              <a:rPr lang="en-US" sz="1200" b="1" dirty="0" smtClean="0">
                <a:solidFill>
                  <a:srgbClr val="800000"/>
                </a:solidFill>
                <a:latin typeface="Avenir Book"/>
                <a:cs typeface="Avenir Book"/>
              </a:rPr>
              <a:t>$100M </a:t>
            </a:r>
            <a:r>
              <a:rPr lang="en-US" sz="1200" dirty="0" smtClean="0">
                <a:latin typeface="Avenir Book"/>
                <a:cs typeface="Avenir Book"/>
              </a:rPr>
              <a:t>Investment in “channels” – niche original programming based on a </a:t>
            </a:r>
            <a:r>
              <a:rPr lang="en-US" sz="1200" dirty="0" err="1" smtClean="0">
                <a:latin typeface="Avenir Book"/>
                <a:cs typeface="Avenir Book"/>
              </a:rPr>
              <a:t>curation</a:t>
            </a:r>
            <a:r>
              <a:rPr lang="en-US" sz="1200" dirty="0" smtClean="0">
                <a:latin typeface="Avenir Book"/>
                <a:cs typeface="Avenir Book"/>
              </a:rPr>
              <a:t> model. YouTube stars are more popular than Hollywood celebrities among U.S. teenagers. (Disney bought Maker Studios for </a:t>
            </a:r>
            <a:r>
              <a:rPr lang="en-US" sz="1200" b="1" dirty="0" smtClean="0">
                <a:solidFill>
                  <a:srgbClr val="800000"/>
                </a:solidFill>
                <a:latin typeface="Avenir Book"/>
                <a:cs typeface="Avenir Book"/>
              </a:rPr>
              <a:t>$950M </a:t>
            </a:r>
            <a:r>
              <a:rPr lang="en-US" sz="1200" dirty="0" smtClean="0">
                <a:latin typeface="Avenir Book"/>
                <a:cs typeface="Avenir Book"/>
              </a:rPr>
              <a:t>in 2014.)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57200" y="726350"/>
            <a:ext cx="8229600" cy="5458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ct val="20000"/>
              </a:spcBef>
              <a:buClr>
                <a:schemeClr val="accent5"/>
              </a:buClr>
              <a:buSzPct val="150000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Book"/>
              <a:ea typeface="+mn-ea"/>
              <a:cs typeface="Avenir Book"/>
            </a:endParaRPr>
          </a:p>
          <a:p>
            <a:pPr marL="285750" indent="-285750">
              <a:spcBef>
                <a:spcPct val="20000"/>
              </a:spcBef>
              <a:buClr>
                <a:schemeClr val="accent5"/>
              </a:buClr>
              <a:buSzPct val="150000"/>
              <a:buFont typeface="Wingdings" charset="2"/>
              <a:buChar char="§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Book"/>
                <a:ea typeface="+mn-ea"/>
                <a:cs typeface="Avenir Book"/>
              </a:rPr>
              <a:t>As of Q314, Total long-term budget for original content production (YouTube, Netflix,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Book"/>
                <a:ea typeface="+mn-ea"/>
                <a:cs typeface="Avenir Book"/>
              </a:rPr>
              <a:t>Hulu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Book"/>
                <a:ea typeface="+mn-ea"/>
                <a:cs typeface="Avenir Book"/>
              </a:rPr>
              <a:t>, Amazon Prime) =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Book"/>
                <a:ea typeface="+mn-ea"/>
                <a:cs typeface="Avenir Book"/>
              </a:rPr>
              <a:t>$1.85B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venir Book"/>
              <a:ea typeface="+mn-ea"/>
              <a:cs typeface="Avenir Book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SzPct val="150000"/>
              <a:buFont typeface="Wingdings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Book"/>
              <a:ea typeface="+mn-ea"/>
              <a:cs typeface="Avenir Book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50000"/>
              <a:buFont typeface="Wingdings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Book"/>
              <a:ea typeface="+mn-ea"/>
              <a:cs typeface="Avenir Book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50000"/>
              <a:buFont typeface="Wingdings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Book"/>
              <a:ea typeface="+mn-ea"/>
              <a:cs typeface="Avenir 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638"/>
            <a:ext cx="8663163" cy="6697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Increasing demand for innovative content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600" y="1940040"/>
            <a:ext cx="4446763" cy="322886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 12"/>
          <p:cNvPicPr/>
          <p:nvPr/>
        </p:nvPicPr>
        <p:blipFill>
          <a:blip r:embed="rId4"/>
          <a:stretch>
            <a:fillRect/>
          </a:stretch>
        </p:blipFill>
        <p:spPr>
          <a:xfrm>
            <a:off x="342900" y="1930400"/>
            <a:ext cx="4140200" cy="2790940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1" name="TextBox 10"/>
          <p:cNvSpPr txBox="1"/>
          <p:nvPr/>
        </p:nvSpPr>
        <p:spPr>
          <a:xfrm>
            <a:off x="203200" y="4996275"/>
            <a:ext cx="5499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venir Book"/>
                <a:cs typeface="Avenir Book"/>
              </a:rPr>
              <a:t>The top reasons for watching online originals </a:t>
            </a:r>
          </a:p>
          <a:p>
            <a:pPr marL="228600" indent="-228600">
              <a:buFont typeface="Arial"/>
              <a:buChar char="•"/>
            </a:pPr>
            <a:r>
              <a:rPr lang="en-US" sz="1400" dirty="0" smtClean="0">
                <a:latin typeface="Avenir Book"/>
                <a:cs typeface="Avenir Book"/>
              </a:rPr>
              <a:t>ability to watch on own schedule (41%)</a:t>
            </a:r>
          </a:p>
          <a:p>
            <a:pPr marL="228600" indent="-228600">
              <a:buFont typeface="Arial"/>
              <a:buChar char="•"/>
            </a:pPr>
            <a:r>
              <a:rPr lang="en-US" sz="1400" dirty="0" smtClean="0">
                <a:latin typeface="Avenir Book"/>
                <a:cs typeface="Avenir Book"/>
              </a:rPr>
              <a:t>getting drawn in after clicking on a link (27%) </a:t>
            </a:r>
          </a:p>
          <a:p>
            <a:pPr marL="228600" indent="-228600">
              <a:buFont typeface="Arial"/>
              <a:buChar char="•"/>
            </a:pPr>
            <a:r>
              <a:rPr lang="en-US" sz="1400" b="1" i="1" u="sng" dirty="0" smtClean="0">
                <a:latin typeface="Avenir Book"/>
                <a:cs typeface="Avenir Book"/>
              </a:rPr>
              <a:t>content is not available on TV </a:t>
            </a:r>
            <a:r>
              <a:rPr lang="en-US" sz="1400" b="1" u="sng" dirty="0" smtClean="0">
                <a:latin typeface="Avenir Book"/>
                <a:cs typeface="Avenir Book"/>
              </a:rPr>
              <a:t>(25%)</a:t>
            </a:r>
            <a:endParaRPr lang="en-US" sz="1400" b="1" u="sng" dirty="0">
              <a:latin typeface="Avenir Book"/>
              <a:cs typeface="Avenir Book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7F98-4B36-AE4D-9709-DD03B302FC93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42530" y="1009650"/>
            <a:ext cx="7391399" cy="1847850"/>
          </a:xfrm>
        </p:spPr>
        <p:txBody>
          <a:bodyPr>
            <a:noAutofit/>
          </a:bodyPr>
          <a:lstStyle/>
          <a:p>
            <a:r>
              <a:rPr lang="en-US" sz="2400" dirty="0" smtClean="0"/>
              <a:t>Especially among </a:t>
            </a:r>
            <a:r>
              <a:rPr lang="en-US" sz="2400" dirty="0" err="1" smtClean="0"/>
              <a:t>Millennials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qzprod.files.wordpress.com/2014/06/dashboard_4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390203"/>
            <a:ext cx="8207712" cy="486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EBB6-85D5-D049-A050-F4D3700D16EC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199" y="20638"/>
            <a:ext cx="8663163" cy="669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>
              <a:spcBef>
                <a:spcPct val="0"/>
              </a:spcBef>
            </a:pPr>
            <a:r>
              <a:rPr lang="en-US" sz="4000" dirty="0" smtClean="0"/>
              <a:t>Increasing demand for innovative content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Book"/>
              <a:ea typeface="+mj-ea"/>
              <a:cs typeface="Avenir Boo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530" y="1009650"/>
            <a:ext cx="7842670" cy="1847850"/>
          </a:xfrm>
        </p:spPr>
        <p:txBody>
          <a:bodyPr>
            <a:noAutofit/>
          </a:bodyPr>
          <a:lstStyle/>
          <a:p>
            <a:pPr marL="342900" lvl="1" indent="-342900">
              <a:buClr>
                <a:schemeClr val="accent2"/>
              </a:buClr>
            </a:pPr>
            <a:r>
              <a:rPr lang="en-US" sz="2400" dirty="0" smtClean="0"/>
              <a:t>Twitch TV is 4th in U.S. peak traffic (February 2014)</a:t>
            </a:r>
          </a:p>
          <a:p>
            <a:pPr lvl="1"/>
            <a:r>
              <a:rPr lang="en-US" sz="2000" dirty="0" smtClean="0"/>
              <a:t>“live-streaming” of video games with commentary</a:t>
            </a:r>
          </a:p>
          <a:p>
            <a:pPr lvl="1"/>
            <a:r>
              <a:rPr lang="en-US" sz="2000" dirty="0" smtClean="0"/>
              <a:t>A spin off of </a:t>
            </a:r>
            <a:r>
              <a:rPr lang="en-US" sz="2000" dirty="0" err="1" smtClean="0"/>
              <a:t>Justin.TV</a:t>
            </a:r>
            <a:r>
              <a:rPr lang="en-US" sz="2000" dirty="0" smtClean="0"/>
              <a:t>, bought by Amazon August 2014</a:t>
            </a:r>
          </a:p>
          <a:p>
            <a:pPr lvl="1"/>
            <a:r>
              <a:rPr lang="en-US" sz="2000" dirty="0" smtClean="0"/>
              <a:t>“a service so inexplicable that it left an entire room of middle-aged video streaming professionals shaking their heads… makes YouTube look like a dinosaur… provides a cautionary tale of what happens outside the </a:t>
            </a:r>
            <a:r>
              <a:rPr lang="en-US" sz="2000" dirty="0" err="1" smtClean="0"/>
              <a:t>paywall</a:t>
            </a:r>
            <a:r>
              <a:rPr lang="en-US" sz="2000" dirty="0" smtClean="0"/>
              <a:t>”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742267"/>
            <a:ext cx="4605632" cy="2753783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686800" cy="6697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Increasing demand for innovative content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E499-90CA-C34F-8A7B-5697D5895F4F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067"/>
            <a:ext cx="8229600" cy="4365096"/>
          </a:xfrm>
        </p:spPr>
        <p:txBody>
          <a:bodyPr/>
          <a:lstStyle/>
          <a:p>
            <a:r>
              <a:rPr lang="en-US" dirty="0" smtClean="0"/>
              <a:t>YouTube stars are more popular than Hollywood celebrities among U.S. teenagers</a:t>
            </a:r>
          </a:p>
          <a:p>
            <a:pPr lvl="1"/>
            <a:r>
              <a:rPr lang="en-US" dirty="0" smtClean="0"/>
              <a:t>A new type of media star: more engaging, extraordinary, relatable, authentic, intimate, candid, raw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F28C-984D-D646-9928-A5B54D6F4771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686800" cy="6697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Increasing demand for innovative content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686800" cy="6697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shift from cable TV to online video?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B60-F29E-854E-AACA-2AFA8E408246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90497" y="3297758"/>
            <a:ext cx="1930400" cy="783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MVPDs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4690497" y="4516955"/>
            <a:ext cx="1930400" cy="783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Netflix</a:t>
            </a:r>
          </a:p>
          <a:p>
            <a:pPr algn="ctr"/>
            <a:r>
              <a:rPr lang="en-US" sz="1600" dirty="0" smtClean="0"/>
              <a:t>Amazon</a:t>
            </a:r>
          </a:p>
          <a:p>
            <a:pPr algn="ctr"/>
            <a:r>
              <a:rPr lang="en-US" sz="1600" dirty="0" err="1" smtClean="0"/>
              <a:t>Hulu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540911" y="2501269"/>
            <a:ext cx="1808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Avenir Book"/>
                <a:cs typeface="Avenir Book"/>
              </a:rPr>
              <a:t>Production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98969" y="2518202"/>
            <a:ext cx="1921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Avenir Book"/>
                <a:cs typeface="Avenir Book"/>
              </a:rPr>
              <a:t>Distribution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Avenir Book"/>
              <a:cs typeface="Avenir Book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445451" y="4317975"/>
            <a:ext cx="55626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253050" y="3297758"/>
            <a:ext cx="2150550" cy="78315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Quality (high to low) content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253050" y="4516955"/>
            <a:ext cx="2150550" cy="78315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Quality (high to low) content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53050" y="5516030"/>
            <a:ext cx="2150550" cy="78315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Innovative content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90497" y="5532970"/>
            <a:ext cx="1930400" cy="783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YouTube</a:t>
            </a:r>
          </a:p>
          <a:p>
            <a:pPr algn="ctr"/>
            <a:r>
              <a:rPr lang="en-US" sz="1600" dirty="0" smtClean="0"/>
              <a:t>Twitch TV</a:t>
            </a:r>
          </a:p>
          <a:p>
            <a:pPr algn="ctr"/>
            <a:r>
              <a:rPr lang="en-US" sz="1600" dirty="0" smtClean="0"/>
              <a:t>Twitter vines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742530" y="1009650"/>
            <a:ext cx="7391399" cy="88688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landscape is looking more like this… (who’s competing with whom?)</a:t>
            </a:r>
            <a:endParaRPr lang="en-US" sz="2000" dirty="0" smtClean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6338598" y="3548012"/>
            <a:ext cx="126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Avenir Book"/>
                <a:cs typeface="Avenir Book"/>
              </a:rPr>
              <a:t>Incumbents</a:t>
            </a:r>
            <a:endParaRPr lang="en-US" sz="1600" b="1" dirty="0">
              <a:solidFill>
                <a:schemeClr val="bg1">
                  <a:lumMod val="50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6492486" y="5319530"/>
            <a:ext cx="954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Avenir Book"/>
                <a:cs typeface="Avenir Book"/>
              </a:rPr>
              <a:t>Entrants</a:t>
            </a:r>
            <a:endParaRPr lang="en-US" sz="1600" b="1" dirty="0">
              <a:solidFill>
                <a:schemeClr val="bg1">
                  <a:lumMod val="50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6679" y="2252134"/>
            <a:ext cx="7281328" cy="4243916"/>
          </a:xfrm>
          <a:prstGeom prst="rect">
            <a:avLst/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700203" y="4795996"/>
            <a:ext cx="631741" cy="2709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3700203" y="5869135"/>
            <a:ext cx="631741" cy="2709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3700203" y="3564380"/>
            <a:ext cx="631741" cy="2709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748725">
            <a:off x="3602743" y="4104397"/>
            <a:ext cx="631741" cy="2709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Disruption is confusing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2500"/>
            <a:ext cx="5765800" cy="4424363"/>
          </a:xfrm>
        </p:spPr>
        <p:txBody>
          <a:bodyPr/>
          <a:lstStyle/>
          <a:p>
            <a:pPr lvl="1"/>
            <a:r>
              <a:rPr lang="en-US" dirty="0" smtClean="0"/>
              <a:t>New uses are ambiguous</a:t>
            </a:r>
          </a:p>
          <a:p>
            <a:pPr lvl="1"/>
            <a:r>
              <a:rPr lang="en-US" dirty="0" smtClean="0"/>
              <a:t>Emerging markets are uncertain</a:t>
            </a:r>
            <a:endParaRPr lang="en-US" i="1" dirty="0" smtClean="0"/>
          </a:p>
          <a:p>
            <a:pPr lvl="1"/>
            <a:r>
              <a:rPr lang="en-US" dirty="0" smtClean="0"/>
              <a:t>So plan for learning and discovery </a:t>
            </a:r>
            <a:r>
              <a:rPr lang="en-US" dirty="0" err="1" smtClean="0"/>
              <a:t>vs</a:t>
            </a:r>
            <a:r>
              <a:rPr lang="en-US" dirty="0" smtClean="0"/>
              <a:t> execution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7646" y="2438400"/>
            <a:ext cx="2884253" cy="289713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18E-305A-CF4D-BDB8-2BA76C1CFB32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4500" y="1485900"/>
            <a:ext cx="8699500" cy="736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50000"/>
              <a:buFont typeface="Wingdings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Book"/>
                <a:ea typeface="+mn-ea"/>
                <a:cs typeface="Avenir Book"/>
              </a:rPr>
              <a:t>Industry disruption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Book"/>
                <a:ea typeface="+mn-ea"/>
                <a:cs typeface="Avenir Book"/>
              </a:rPr>
              <a:t>vs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Book"/>
                <a:ea typeface="+mn-ea"/>
                <a:cs typeface="Avenir Book"/>
              </a:rPr>
              <a:t> experience disruption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686800" cy="669749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600" dirty="0" smtClean="0"/>
              <a:t>Online revenues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9630-B10A-1C46-BF2A-B3557C0F7D39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62902" y="784223"/>
            <a:ext cx="2895600" cy="365125"/>
          </a:xfrm>
        </p:spPr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57200" y="726350"/>
            <a:ext cx="8229600" cy="5458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SzPct val="150000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Book"/>
              <a:ea typeface="+mn-ea"/>
              <a:cs typeface="Avenir Book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50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Book"/>
              <a:ea typeface="+mn-ea"/>
              <a:cs typeface="Avenir Book"/>
            </a:endParaRPr>
          </a:p>
        </p:txBody>
      </p:sp>
      <p:pic>
        <p:nvPicPr>
          <p:cNvPr id="42" name="Picture 41" descr="Netflix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2" y="1954446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 descr="new_youtube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65" y="1204027"/>
            <a:ext cx="780288" cy="78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3" descr="Amazon Prime2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" y="5690495"/>
            <a:ext cx="1141615" cy="753466"/>
          </a:xfrm>
          <a:prstGeom prst="rect">
            <a:avLst/>
          </a:prstGeom>
        </p:spPr>
      </p:pic>
      <p:sp>
        <p:nvSpPr>
          <p:cNvPr id="45" name="Right Arrow 44"/>
          <p:cNvSpPr/>
          <p:nvPr/>
        </p:nvSpPr>
        <p:spPr>
          <a:xfrm>
            <a:off x="1764887" y="1430813"/>
            <a:ext cx="1004515" cy="2784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1808796" y="2594895"/>
            <a:ext cx="1004515" cy="2784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1837027" y="3503085"/>
            <a:ext cx="1004515" cy="2784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1850198" y="4609459"/>
            <a:ext cx="1004515" cy="2784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>
            <a:off x="1888469" y="5988693"/>
            <a:ext cx="1004515" cy="2784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5" name="Picture 54" descr="twitchtv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0" y="4482540"/>
            <a:ext cx="1828800" cy="571500"/>
          </a:xfrm>
          <a:prstGeom prst="rect">
            <a:avLst/>
          </a:prstGeom>
        </p:spPr>
      </p:pic>
      <p:pic>
        <p:nvPicPr>
          <p:cNvPr id="41" name="Picture 40" descr="hulu-logo-0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12" y="3327772"/>
            <a:ext cx="1143000" cy="63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3052154" y="1133541"/>
            <a:ext cx="58138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/>
              <a:t>YouTube generated</a:t>
            </a:r>
            <a:r>
              <a:rPr lang="en-US" b="1" dirty="0"/>
              <a:t> around </a:t>
            </a:r>
            <a:r>
              <a:rPr lang="en-US" b="1" dirty="0">
                <a:solidFill>
                  <a:srgbClr val="800000"/>
                </a:solidFill>
              </a:rPr>
              <a:t>$3.5 billion </a:t>
            </a:r>
            <a:r>
              <a:rPr lang="en-US" dirty="0"/>
              <a:t>in revenue in </a:t>
            </a:r>
            <a:r>
              <a:rPr lang="en-US" dirty="0" smtClean="0"/>
              <a:t>2013. YouTube is predicted to generate </a:t>
            </a:r>
            <a:r>
              <a:rPr lang="en-US" dirty="0"/>
              <a:t>$5.9 billion in </a:t>
            </a:r>
            <a:r>
              <a:rPr lang="en-US" dirty="0" smtClean="0"/>
              <a:t>revenue in 2014, </a:t>
            </a:r>
            <a:r>
              <a:rPr lang="en-US" dirty="0"/>
              <a:t>and grow to $6.9 billion by </a:t>
            </a:r>
            <a:r>
              <a:rPr lang="en-US" dirty="0" smtClean="0"/>
              <a:t>2016. 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046491" y="2346560"/>
            <a:ext cx="58364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In Q214, subscription revenue totaled </a:t>
            </a:r>
            <a:r>
              <a:rPr lang="en-US" b="1" dirty="0" smtClean="0">
                <a:solidFill>
                  <a:srgbClr val="800000"/>
                </a:solidFill>
              </a:rPr>
              <a:t>$1.146B  </a:t>
            </a:r>
            <a:r>
              <a:rPr lang="en-US" dirty="0" smtClean="0"/>
              <a:t>- surpassing rival HBO for the very first time.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040856" y="3345680"/>
            <a:ext cx="58364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Hulu</a:t>
            </a:r>
            <a:r>
              <a:rPr lang="en-US" dirty="0" smtClean="0"/>
              <a:t> reached </a:t>
            </a:r>
            <a:r>
              <a:rPr lang="en-US" b="1" dirty="0" smtClean="0">
                <a:solidFill>
                  <a:srgbClr val="800000"/>
                </a:solidFill>
              </a:rPr>
              <a:t>$1 billion </a:t>
            </a:r>
            <a:r>
              <a:rPr lang="en-US" dirty="0" smtClean="0"/>
              <a:t>in revenue in 2013 (up from $695 million </a:t>
            </a:r>
            <a:r>
              <a:rPr lang="en-US" dirty="0"/>
              <a:t>in </a:t>
            </a:r>
            <a:r>
              <a:rPr lang="en-US" dirty="0" smtClean="0"/>
              <a:t>2012).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036476" y="4315946"/>
            <a:ext cx="58364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In August 2014, Amazon acquired Twitch for $1.1B.   (Google had previously announced that they would be acquiring Twitch for $1B.)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052154" y="5769209"/>
            <a:ext cx="58364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 In Q114, revenue was up 23% on </a:t>
            </a:r>
            <a:r>
              <a:rPr lang="en-US" dirty="0"/>
              <a:t>t</a:t>
            </a:r>
            <a:r>
              <a:rPr lang="en-US" dirty="0" smtClean="0"/>
              <a:t>ripling </a:t>
            </a:r>
            <a:r>
              <a:rPr lang="en-US" dirty="0"/>
              <a:t>i</a:t>
            </a:r>
            <a:r>
              <a:rPr lang="en-US" dirty="0" smtClean="0"/>
              <a:t>n Prime Video usage.  </a:t>
            </a:r>
          </a:p>
        </p:txBody>
      </p:sp>
    </p:spTree>
    <p:extLst>
      <p:ext uri="{BB962C8B-B14F-4D97-AF65-F5344CB8AC3E}">
        <p14:creationId xmlns:p14="http://schemas.microsoft.com/office/powerpoint/2010/main" val="539386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686800" cy="669749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600" dirty="0" smtClean="0"/>
              <a:t>Online viewership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9630-B10A-1C46-BF2A-B3557C0F7D39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57200" y="726350"/>
            <a:ext cx="8229600" cy="5458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SzPct val="150000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Book"/>
              <a:ea typeface="+mn-ea"/>
              <a:cs typeface="Avenir Book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50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Book"/>
              <a:ea typeface="+mn-ea"/>
              <a:cs typeface="Avenir Book"/>
            </a:endParaRPr>
          </a:p>
        </p:txBody>
      </p:sp>
      <p:pic>
        <p:nvPicPr>
          <p:cNvPr id="42" name="Picture 41" descr="Netflix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2" y="1954446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 descr="new_youtube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65" y="1204027"/>
            <a:ext cx="780288" cy="78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3" descr="Amazon Prime2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13" y="5741294"/>
            <a:ext cx="1141615" cy="753466"/>
          </a:xfrm>
          <a:prstGeom prst="rect">
            <a:avLst/>
          </a:prstGeom>
        </p:spPr>
      </p:pic>
      <p:sp>
        <p:nvSpPr>
          <p:cNvPr id="45" name="Right Arrow 44"/>
          <p:cNvSpPr/>
          <p:nvPr/>
        </p:nvSpPr>
        <p:spPr>
          <a:xfrm>
            <a:off x="1764887" y="1430813"/>
            <a:ext cx="1004515" cy="2784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1808796" y="2594895"/>
            <a:ext cx="1004515" cy="2784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1786228" y="3401487"/>
            <a:ext cx="1004515" cy="2784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1782466" y="4507861"/>
            <a:ext cx="1004515" cy="2784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>
            <a:off x="1753005" y="5988693"/>
            <a:ext cx="1004515" cy="2784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5" name="Picture 54" descr="twitchtv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0" y="4364009"/>
            <a:ext cx="1828800" cy="571500"/>
          </a:xfrm>
          <a:prstGeom prst="rect">
            <a:avLst/>
          </a:prstGeom>
        </p:spPr>
      </p:pic>
      <p:pic>
        <p:nvPicPr>
          <p:cNvPr id="41" name="Picture 40" descr="hulu-logo-0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12" y="3243107"/>
            <a:ext cx="1143000" cy="63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2922446" y="1048876"/>
            <a:ext cx="601131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/>
              <a:t> More than 1 billion unique users visit YouTube each month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/>
              <a:t>100 hours of video are uploaded to YouTube every minute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/>
              <a:t>80% of YouTube traffic comes from outside the </a:t>
            </a:r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927960" y="2414292"/>
            <a:ext cx="598886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33M subscribers in the U.S. and 50.05 worldwide. Ranked highest in U.S. peak traffic.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905391" y="3327772"/>
            <a:ext cx="60114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 Reached 5 million subscriber mark in 2013.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17945" y="3892621"/>
            <a:ext cx="5998882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/>
              <a:t> Twitch has more than 50 million monthly active </a:t>
            </a:r>
            <a:r>
              <a:rPr lang="en-US" dirty="0" smtClean="0"/>
              <a:t>users. </a:t>
            </a:r>
            <a:r>
              <a:rPr lang="en-US" dirty="0"/>
              <a:t>In June 2011, Twitch had just 3.2 million monthly active users. </a:t>
            </a:r>
            <a:endParaRPr lang="en-US" dirty="0" smtClean="0"/>
          </a:p>
          <a:p>
            <a:pPr marL="285750" indent="-285750">
              <a:buFont typeface="Wingdings" charset="2"/>
              <a:buChar char="ü"/>
            </a:pPr>
            <a:r>
              <a:rPr lang="en-US" dirty="0"/>
              <a:t> M</a:t>
            </a:r>
            <a:r>
              <a:rPr lang="en-US" dirty="0" smtClean="0"/>
              <a:t>ore </a:t>
            </a:r>
            <a:r>
              <a:rPr lang="en-US" dirty="0"/>
              <a:t>than 1.1 million </a:t>
            </a:r>
            <a:r>
              <a:rPr lang="en-US" dirty="0" smtClean="0"/>
              <a:t>members broadcast </a:t>
            </a:r>
            <a:r>
              <a:rPr lang="en-US" dirty="0"/>
              <a:t>videos each month. 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More </a:t>
            </a:r>
            <a:r>
              <a:rPr lang="en-US" dirty="0"/>
              <a:t>than 13 billion minutes of video are watched per month on Twitch.</a:t>
            </a:r>
            <a:endParaRPr lang="en-US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2916690" y="5836941"/>
            <a:ext cx="60001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 In 2013,  10 Million subscribers – a doubling in less than two years. Predicted to double again in 2017.   </a:t>
            </a:r>
          </a:p>
        </p:txBody>
      </p:sp>
    </p:spTree>
    <p:extLst>
      <p:ext uri="{BB962C8B-B14F-4D97-AF65-F5344CB8AC3E}">
        <p14:creationId xmlns:p14="http://schemas.microsoft.com/office/powerpoint/2010/main" val="539386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686800" cy="6697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08564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There is a (often unqualified) perceived difference between “quality” and “innovative” content from the perspective of the players in the ecosystem including users, advertisers, content creators, producers, distributors, and ISPs.</a:t>
            </a:r>
          </a:p>
          <a:p>
            <a:r>
              <a:rPr lang="en-US" sz="2400" dirty="0" smtClean="0"/>
              <a:t>This distinction has implications regarding competitive dynamics in terms of</a:t>
            </a:r>
          </a:p>
          <a:p>
            <a:pPr lvl="1"/>
            <a:r>
              <a:rPr lang="en-US" sz="2000" dirty="0" smtClean="0"/>
              <a:t>viewer preferences</a:t>
            </a:r>
          </a:p>
          <a:p>
            <a:pPr lvl="1"/>
            <a:r>
              <a:rPr lang="en-US" sz="2000" dirty="0" smtClean="0"/>
              <a:t>advertiser preferences</a:t>
            </a:r>
          </a:p>
          <a:p>
            <a:pPr lvl="1"/>
            <a:r>
              <a:rPr lang="en-US" sz="2000" dirty="0" smtClean="0"/>
              <a:t>production and distribution strategies for content producers</a:t>
            </a:r>
          </a:p>
          <a:p>
            <a:pPr lvl="1"/>
            <a:r>
              <a:rPr lang="en-US" sz="2000" dirty="0" smtClean="0"/>
              <a:t>strategic partnerships between ISPs and online distributors</a:t>
            </a:r>
          </a:p>
          <a:p>
            <a:r>
              <a:rPr lang="en-US" sz="2400" dirty="0" smtClean="0"/>
              <a:t>Behaviors depend on the extent to which new and old media are perceived as complements </a:t>
            </a:r>
            <a:r>
              <a:rPr lang="en-US" sz="2400" dirty="0" err="1" smtClean="0"/>
              <a:t>vs</a:t>
            </a:r>
            <a:r>
              <a:rPr lang="en-US" sz="2400" dirty="0" smtClean="0"/>
              <a:t> substitutes</a:t>
            </a:r>
          </a:p>
          <a:p>
            <a:pPr lvl="1"/>
            <a:endParaRPr lang="en-US" sz="2000" dirty="0" smtClean="0"/>
          </a:p>
          <a:p>
            <a:endParaRPr lang="en-US" sz="2800" dirty="0" smtClean="0"/>
          </a:p>
          <a:p>
            <a:pPr lvl="1"/>
            <a:endParaRPr lang="en-US" sz="2400" dirty="0" smtClean="0">
              <a:sym typeface="Wingdings"/>
            </a:endParaRP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DE8D-D606-4140-81A1-121ABA716AD6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few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2750"/>
            <a:ext cx="8229600" cy="5363300"/>
          </a:xfrm>
        </p:spPr>
        <p:txBody>
          <a:bodyPr>
            <a:noAutofit/>
          </a:bodyPr>
          <a:lstStyle/>
          <a:p>
            <a:r>
              <a:rPr lang="en-US" sz="2800" dirty="0" smtClean="0"/>
              <a:t>Online video is still struggling for legitimacy—but getting closer</a:t>
            </a:r>
          </a:p>
          <a:p>
            <a:r>
              <a:rPr lang="en-US" sz="2800" dirty="0" smtClean="0"/>
              <a:t>Online video is still disorganized and ill-defined: “We don’t have stable ‘buckets’ or ‘funnels’ for it. We don’t know what it means in terms of cultural currency or where it fits in the larger industry ecosystem, not yet.” </a:t>
            </a:r>
          </a:p>
          <a:p>
            <a:r>
              <a:rPr lang="en-US" sz="2800" dirty="0" smtClean="0"/>
              <a:t>Different content categories (entertainment, news, sports) are experiencing disruption in different ways, at different rates </a:t>
            </a:r>
          </a:p>
          <a:p>
            <a:pPr lvl="1"/>
            <a:r>
              <a:rPr lang="en-US" sz="2000" dirty="0" smtClean="0"/>
              <a:t>E. Zuckerman will talk about future of news later this afternoon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2493-110C-224C-AB67-13137C3B20FF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Discussion—your perceptions?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would you describe your viewing habits &amp; preferences in terms of quality </a:t>
            </a:r>
            <a:r>
              <a:rPr lang="en-US" sz="2800" dirty="0" err="1" smtClean="0"/>
              <a:t>vs</a:t>
            </a:r>
            <a:r>
              <a:rPr lang="en-US" sz="2800" dirty="0" smtClean="0"/>
              <a:t> innovation?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2">
              <a:buNone/>
            </a:pPr>
            <a:endParaRPr lang="en-US" sz="2000" dirty="0" smtClean="0"/>
          </a:p>
          <a:p>
            <a:pPr lvl="2"/>
            <a:endParaRPr lang="en-US" sz="2000" dirty="0" smtClean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B60-F29E-854E-AACA-2AFA8E408246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– Mobile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Video consumption on mobile devices is up</a:t>
            </a:r>
          </a:p>
          <a:p>
            <a:pPr lvl="1"/>
            <a:r>
              <a:rPr lang="en-US" sz="2400" dirty="0" smtClean="0"/>
              <a:t>Mobile was the fastest-growing platform for video viewership last year</a:t>
            </a:r>
          </a:p>
          <a:p>
            <a:pPr lvl="1"/>
            <a:r>
              <a:rPr lang="en-US" sz="2400" dirty="0" smtClean="0"/>
              <a:t>Most of it is short-form</a:t>
            </a:r>
            <a:endParaRPr lang="en-US" sz="2800" dirty="0" smtClean="0"/>
          </a:p>
          <a:p>
            <a:r>
              <a:rPr lang="en-US" sz="2800" dirty="0" smtClean="0"/>
              <a:t>Will mobile disrupt Brazil’s </a:t>
            </a:r>
            <a:r>
              <a:rPr lang="en-US" sz="2800" dirty="0" err="1" smtClean="0"/>
              <a:t>telenovelas</a:t>
            </a:r>
            <a:r>
              <a:rPr lang="en-US" sz="2800" dirty="0" smtClean="0"/>
              <a:t>, or will </a:t>
            </a:r>
            <a:r>
              <a:rPr lang="en-US" sz="2800" dirty="0" err="1" smtClean="0"/>
              <a:t>telenovelas</a:t>
            </a:r>
            <a:r>
              <a:rPr lang="en-US" sz="2800" dirty="0" smtClean="0"/>
              <a:t> adapt to the new experience?</a:t>
            </a:r>
          </a:p>
          <a:p>
            <a:r>
              <a:rPr lang="en-US" sz="2800" dirty="0" smtClean="0"/>
              <a:t>Netflix and Amazon have started offering shorts for mobile viewers…</a:t>
            </a:r>
          </a:p>
          <a:p>
            <a:pPr lvl="1"/>
            <a:r>
              <a:rPr lang="en-US" sz="1800" dirty="0" smtClean="0"/>
              <a:t>Who wants to watch “shorts” on Netflix?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2">
              <a:buNone/>
            </a:pPr>
            <a:endParaRPr lang="en-US" sz="1800" dirty="0" smtClean="0"/>
          </a:p>
          <a:p>
            <a:pPr lvl="2"/>
            <a:endParaRPr lang="en-US" sz="18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B60-F29E-854E-AACA-2AFA8E408246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Discussion—Advertising dollars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2750"/>
            <a:ext cx="8229600" cy="53633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Corporate inertia: Innovative content is popular among the most-sought after demographic, yet:</a:t>
            </a:r>
          </a:p>
          <a:p>
            <a:pPr lvl="1"/>
            <a:r>
              <a:rPr lang="en-US" sz="2000" dirty="0" smtClean="0"/>
              <a:t>Advertisers don’t recognize “online video” as legit</a:t>
            </a:r>
          </a:p>
          <a:p>
            <a:pPr lvl="1"/>
            <a:r>
              <a:rPr lang="en-US" sz="2000" dirty="0" smtClean="0"/>
              <a:t>Advertisers find it too time-consuming or mind-boggling to buy digital media. </a:t>
            </a:r>
          </a:p>
          <a:p>
            <a:pPr lvl="1"/>
            <a:r>
              <a:rPr lang="en-US" sz="2000" dirty="0" smtClean="0"/>
              <a:t>Advertisers don’t want their messaging showing up against controversial or low-quality content </a:t>
            </a:r>
          </a:p>
          <a:p>
            <a:r>
              <a:rPr lang="en-US" sz="2400" dirty="0" smtClean="0"/>
              <a:t>Mobile ad spend?</a:t>
            </a:r>
          </a:p>
          <a:p>
            <a:pPr lvl="1"/>
            <a:r>
              <a:rPr lang="en-US" sz="2000" dirty="0" smtClean="0"/>
              <a:t>$19B by end of 2014 (U.S)</a:t>
            </a:r>
          </a:p>
          <a:p>
            <a:pPr lvl="1"/>
            <a:r>
              <a:rPr lang="en-US" sz="2000" dirty="0" err="1" smtClean="0"/>
              <a:t>Facebook</a:t>
            </a:r>
            <a:r>
              <a:rPr lang="en-US" sz="2000" dirty="0" smtClean="0"/>
              <a:t> Q2 mobile ad sales grew by 34%, predicted to reach $6B in 2014</a:t>
            </a:r>
          </a:p>
          <a:p>
            <a:r>
              <a:rPr lang="en-US" sz="2400" dirty="0" err="1" smtClean="0"/>
              <a:t>Newfronts</a:t>
            </a:r>
            <a:r>
              <a:rPr lang="en-US" sz="2400" dirty="0" smtClean="0"/>
              <a:t> (Digital media’s answer to the </a:t>
            </a:r>
            <a:r>
              <a:rPr lang="en-US" sz="2400" dirty="0" err="1" smtClean="0"/>
              <a:t>Upfronts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Legitimize new content, attract traditional TV buyers </a:t>
            </a:r>
          </a:p>
          <a:p>
            <a:pPr lvl="1"/>
            <a:r>
              <a:rPr lang="en-US" sz="2000" dirty="0" smtClean="0"/>
              <a:t>“shine a light on the content hiding in plain sight”</a:t>
            </a:r>
          </a:p>
          <a:p>
            <a:pPr lvl="1"/>
            <a:endParaRPr lang="en-US" sz="2000" dirty="0" smtClean="0"/>
          </a:p>
          <a:p>
            <a:pPr lvl="2">
              <a:buNone/>
            </a:pPr>
            <a:endParaRPr lang="en-US" sz="1400" dirty="0" smtClean="0"/>
          </a:p>
          <a:p>
            <a:pPr lvl="2"/>
            <a:endParaRPr lang="en-US" sz="14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B60-F29E-854E-AACA-2AFA8E408246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B60-F29E-854E-AACA-2AFA8E408246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686800" cy="6697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shift from cable TV to online video?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4000" y="6496050"/>
            <a:ext cx="2133600" cy="365125"/>
          </a:xfrm>
        </p:spPr>
        <p:txBody>
          <a:bodyPr/>
          <a:lstStyle/>
          <a:p>
            <a:fld id="{6A08AB60-F29E-854E-AACA-2AFA8E408246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1000" y="6496050"/>
            <a:ext cx="2895600" cy="365125"/>
          </a:xfrm>
        </p:spPr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31451" y="3186463"/>
            <a:ext cx="1371480" cy="4456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MVPDs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931451" y="4422593"/>
            <a:ext cx="1371480" cy="4456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Netflix</a:t>
            </a:r>
          </a:p>
          <a:p>
            <a:pPr algn="ctr"/>
            <a:r>
              <a:rPr lang="en-US" sz="1100" dirty="0" smtClean="0"/>
              <a:t>Amazon</a:t>
            </a:r>
          </a:p>
          <a:p>
            <a:pPr algn="ctr"/>
            <a:r>
              <a:rPr lang="en-US" sz="1100" dirty="0" err="1" smtClean="0"/>
              <a:t>Hulu</a:t>
            </a:r>
            <a:endParaRPr lang="en-US" sz="11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87304" y="4106295"/>
            <a:ext cx="7314163" cy="16934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87304" y="3186463"/>
            <a:ext cx="1527888" cy="445680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Quality (high to low) content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87304" y="4422593"/>
            <a:ext cx="1527888" cy="445680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Quality (high to low) content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87304" y="4998343"/>
            <a:ext cx="1527888" cy="445680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Innovative content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31451" y="5015283"/>
            <a:ext cx="1371480" cy="4456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YouTube</a:t>
            </a:r>
          </a:p>
          <a:p>
            <a:pPr algn="ctr"/>
            <a:r>
              <a:rPr lang="en-US" sz="1100" dirty="0" smtClean="0"/>
              <a:t>Twitch TV</a:t>
            </a:r>
          </a:p>
          <a:p>
            <a:pPr algn="ctr"/>
            <a:r>
              <a:rPr lang="en-US" sz="1100" dirty="0" smtClean="0"/>
              <a:t>Twitter vines</a:t>
            </a:r>
            <a:endParaRPr lang="en-US" sz="11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Netflix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623" y="4258692"/>
            <a:ext cx="1142889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ight Arrow 26"/>
          <p:cNvSpPr/>
          <p:nvPr/>
        </p:nvSpPr>
        <p:spPr>
          <a:xfrm>
            <a:off x="4756696" y="4523960"/>
            <a:ext cx="717442" cy="2784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5587999" y="4504225"/>
            <a:ext cx="334947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600" b="1" dirty="0" smtClean="0">
                <a:solidFill>
                  <a:srgbClr val="800000"/>
                </a:solidFill>
              </a:rPr>
              <a:t>$1.146B </a:t>
            </a:r>
            <a:r>
              <a:rPr lang="en-US" sz="1600" dirty="0" smtClean="0"/>
              <a:t>sub revenue Q214</a:t>
            </a:r>
          </a:p>
        </p:txBody>
      </p:sp>
      <p:pic>
        <p:nvPicPr>
          <p:cNvPr id="34" name="Picture 33" descr="new_youtube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923" y="5593887"/>
            <a:ext cx="878415" cy="78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ight Arrow 34"/>
          <p:cNvSpPr/>
          <p:nvPr/>
        </p:nvSpPr>
        <p:spPr>
          <a:xfrm>
            <a:off x="4679653" y="5757219"/>
            <a:ext cx="774115" cy="2784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572004" y="5604818"/>
            <a:ext cx="336879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600" b="1" dirty="0" smtClean="0">
                <a:solidFill>
                  <a:srgbClr val="800000"/>
                </a:solidFill>
              </a:rPr>
              <a:t>$</a:t>
            </a:r>
            <a:r>
              <a:rPr lang="en-US" sz="1600" b="1" dirty="0">
                <a:solidFill>
                  <a:srgbClr val="800000"/>
                </a:solidFill>
              </a:rPr>
              <a:t>3.5 billion </a:t>
            </a:r>
            <a:r>
              <a:rPr lang="en-US" sz="1600" dirty="0"/>
              <a:t>in</a:t>
            </a:r>
            <a:r>
              <a:rPr lang="en-US" sz="1600" dirty="0" smtClean="0"/>
              <a:t> ad revenue </a:t>
            </a:r>
            <a:r>
              <a:rPr lang="en-US" sz="1600" dirty="0"/>
              <a:t>in </a:t>
            </a:r>
            <a:r>
              <a:rPr lang="en-US" sz="1600" dirty="0" smtClean="0"/>
              <a:t>2013. Predicted to generate $</a:t>
            </a:r>
            <a:r>
              <a:rPr lang="en-US" sz="1600" dirty="0"/>
              <a:t>5.9</a:t>
            </a:r>
            <a:r>
              <a:rPr lang="en-US" sz="1600" dirty="0" smtClean="0"/>
              <a:t> B in 2014, $</a:t>
            </a:r>
            <a:r>
              <a:rPr lang="en-US" sz="1600" dirty="0"/>
              <a:t>6.9</a:t>
            </a:r>
            <a:r>
              <a:rPr lang="en-US" sz="1600" dirty="0" smtClean="0"/>
              <a:t> B </a:t>
            </a:r>
            <a:r>
              <a:rPr lang="en-US" sz="1600" dirty="0"/>
              <a:t>by </a:t>
            </a:r>
            <a:r>
              <a:rPr lang="en-US" sz="1600" dirty="0" smtClean="0"/>
              <a:t>2016. </a:t>
            </a:r>
            <a:endParaRPr lang="en-US" sz="1600" dirty="0"/>
          </a:p>
        </p:txBody>
      </p:sp>
      <p:sp>
        <p:nvSpPr>
          <p:cNvPr id="38" name="Right Arrow 37"/>
          <p:cNvSpPr/>
          <p:nvPr/>
        </p:nvSpPr>
        <p:spPr>
          <a:xfrm>
            <a:off x="3462867" y="3270250"/>
            <a:ext cx="2127140" cy="33229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sp>
        <p:nvSpPr>
          <p:cNvPr id="39" name="TextBox 38"/>
          <p:cNvSpPr txBox="1"/>
          <p:nvPr/>
        </p:nvSpPr>
        <p:spPr>
          <a:xfrm>
            <a:off x="5546392" y="3075811"/>
            <a:ext cx="3349474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600" b="1" dirty="0" smtClean="0">
                <a:solidFill>
                  <a:srgbClr val="800000"/>
                </a:solidFill>
              </a:rPr>
              <a:t>$75B </a:t>
            </a:r>
            <a:r>
              <a:rPr lang="en-US" sz="1600" dirty="0" smtClean="0"/>
              <a:t>sub revenues 2013 (cable, satellite, </a:t>
            </a:r>
            <a:r>
              <a:rPr lang="en-US" sz="1600" dirty="0" err="1" smtClean="0"/>
              <a:t>telco</a:t>
            </a:r>
            <a:r>
              <a:rPr lang="en-US" sz="1600" dirty="0" smtClean="0"/>
              <a:t> combined)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46392" y="2178197"/>
            <a:ext cx="3349474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600" b="1" dirty="0" smtClean="0">
                <a:solidFill>
                  <a:srgbClr val="800000"/>
                </a:solidFill>
              </a:rPr>
              <a:t>$35B </a:t>
            </a:r>
            <a:r>
              <a:rPr lang="en-US" sz="1600" dirty="0" smtClean="0"/>
              <a:t>sub revenues 2013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600" b="1" dirty="0" smtClean="0">
                <a:solidFill>
                  <a:srgbClr val="800000"/>
                </a:solidFill>
              </a:rPr>
              <a:t>$40.1B </a:t>
            </a:r>
            <a:r>
              <a:rPr lang="en-US" sz="1600" dirty="0" smtClean="0">
                <a:solidFill>
                  <a:srgbClr val="000000"/>
                </a:solidFill>
              </a:rPr>
              <a:t>ad revenue </a:t>
            </a:r>
            <a:r>
              <a:rPr lang="en-US" sz="1600" dirty="0" smtClean="0"/>
              <a:t>2013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939923" y="2178197"/>
            <a:ext cx="1371480" cy="4456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Cable TV networks</a:t>
            </a:r>
            <a:endParaRPr lang="en-US" sz="1400" dirty="0"/>
          </a:p>
        </p:txBody>
      </p:sp>
      <p:sp>
        <p:nvSpPr>
          <p:cNvPr id="45" name="Right Arrow 44"/>
          <p:cNvSpPr/>
          <p:nvPr/>
        </p:nvSpPr>
        <p:spPr>
          <a:xfrm>
            <a:off x="3450167" y="2254397"/>
            <a:ext cx="2127140" cy="33229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sp>
        <p:nvSpPr>
          <p:cNvPr id="47" name="Rectangle 46"/>
          <p:cNvSpPr/>
          <p:nvPr/>
        </p:nvSpPr>
        <p:spPr>
          <a:xfrm>
            <a:off x="1931451" y="1376917"/>
            <a:ext cx="1371480" cy="4456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Broadcast networks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5542885" y="1339421"/>
            <a:ext cx="3349474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600" b="1" dirty="0" smtClean="0">
                <a:solidFill>
                  <a:srgbClr val="800000"/>
                </a:solidFill>
              </a:rPr>
              <a:t>$42B </a:t>
            </a:r>
            <a:r>
              <a:rPr lang="en-US" sz="1600" dirty="0" smtClean="0">
                <a:solidFill>
                  <a:srgbClr val="000000"/>
                </a:solidFill>
              </a:rPr>
              <a:t>ad revenue </a:t>
            </a:r>
            <a:r>
              <a:rPr lang="en-US" sz="1600" dirty="0" smtClean="0"/>
              <a:t>2013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600" b="1" dirty="0" smtClean="0">
                <a:solidFill>
                  <a:srgbClr val="660066"/>
                </a:solidFill>
              </a:rPr>
              <a:t>$5B </a:t>
            </a:r>
            <a:r>
              <a:rPr lang="en-US" sz="1600" dirty="0" err="1" smtClean="0"/>
              <a:t>retrans</a:t>
            </a:r>
            <a:r>
              <a:rPr lang="en-US" sz="1600" dirty="0" smtClean="0"/>
              <a:t> fees 2013 </a:t>
            </a:r>
          </a:p>
        </p:txBody>
      </p:sp>
      <p:sp>
        <p:nvSpPr>
          <p:cNvPr id="49" name="Right Arrow 48"/>
          <p:cNvSpPr/>
          <p:nvPr/>
        </p:nvSpPr>
        <p:spPr>
          <a:xfrm>
            <a:off x="3446660" y="1479121"/>
            <a:ext cx="2127140" cy="33229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pic>
        <p:nvPicPr>
          <p:cNvPr id="51" name="Picture 50" descr="hulu-logo-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400" y="5017765"/>
            <a:ext cx="854238" cy="42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5587999" y="5084079"/>
            <a:ext cx="334947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400" b="1" dirty="0" smtClean="0">
                <a:solidFill>
                  <a:srgbClr val="800000"/>
                </a:solidFill>
              </a:rPr>
              <a:t>$1B </a:t>
            </a:r>
            <a:r>
              <a:rPr lang="en-US" sz="1400" dirty="0" smtClean="0"/>
              <a:t>in revenue in 2013. 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4756696" y="5111811"/>
            <a:ext cx="717442" cy="2784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future of video content?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74" y="977900"/>
            <a:ext cx="8314260" cy="5346700"/>
          </a:xfrm>
        </p:spPr>
        <p:txBody>
          <a:bodyPr>
            <a:noAutofit/>
          </a:bodyPr>
          <a:lstStyle/>
          <a:p>
            <a:pPr lvl="1"/>
            <a:endParaRPr lang="en-US" sz="1050" dirty="0" smtClean="0"/>
          </a:p>
          <a:p>
            <a:pPr lvl="1"/>
            <a:r>
              <a:rPr lang="en-US" sz="2000" dirty="0" smtClean="0"/>
              <a:t>“Video is exploding. It’s short-sighted to think that </a:t>
            </a:r>
            <a:r>
              <a:rPr lang="en-US" sz="2000" i="1" dirty="0" smtClean="0"/>
              <a:t>what</a:t>
            </a:r>
            <a:r>
              <a:rPr lang="en-US" sz="2000" dirty="0" smtClean="0"/>
              <a:t> we watch is going to remain stable.” </a:t>
            </a:r>
          </a:p>
          <a:p>
            <a:pPr lvl="1"/>
            <a:endParaRPr lang="en-US" sz="1050" dirty="0" smtClean="0"/>
          </a:p>
          <a:p>
            <a:pPr lvl="1"/>
            <a:r>
              <a:rPr lang="en-US" sz="2000" dirty="0" smtClean="0"/>
              <a:t>“Online video was born of the computing and Internet industry and culture, a decade before Netflix started streaming and long before YouTube existed.” </a:t>
            </a:r>
          </a:p>
          <a:p>
            <a:pPr lvl="1"/>
            <a:endParaRPr lang="en-US" sz="1050" dirty="0" smtClean="0"/>
          </a:p>
          <a:p>
            <a:pPr lvl="1"/>
            <a:r>
              <a:rPr lang="en-US" sz="2000" dirty="0" smtClean="0"/>
              <a:t>“New media and interactive CD-ROMS were different. They failed. Big media companies made that </a:t>
            </a:r>
            <a:r>
              <a:rPr lang="en-US" sz="2000" dirty="0" err="1" smtClean="0"/>
              <a:t>sh</a:t>
            </a:r>
            <a:r>
              <a:rPr lang="en-US" sz="2000" dirty="0" smtClean="0"/>
              <a:t>*</a:t>
            </a:r>
            <a:r>
              <a:rPr lang="en-US" sz="2000" dirty="0" err="1" smtClean="0"/>
              <a:t>t</a:t>
            </a:r>
            <a:r>
              <a:rPr lang="en-US" sz="2000" dirty="0" smtClean="0"/>
              <a:t> up. YouTube and Twitch—that’s pure user-driven innovation. Twitch now generates more traffic than </a:t>
            </a:r>
            <a:r>
              <a:rPr lang="en-US" sz="2000" dirty="0" err="1" smtClean="0"/>
              <a:t>Hulu</a:t>
            </a:r>
            <a:r>
              <a:rPr lang="en-US" sz="2000" dirty="0" smtClean="0"/>
              <a:t>.” </a:t>
            </a:r>
          </a:p>
          <a:p>
            <a:pPr lvl="1"/>
            <a:endParaRPr lang="en-US" sz="1050" dirty="0" smtClean="0"/>
          </a:p>
          <a:p>
            <a:pPr lvl="1"/>
            <a:r>
              <a:rPr lang="en-US" sz="2000" dirty="0" smtClean="0"/>
              <a:t>“Who cares about </a:t>
            </a:r>
            <a:r>
              <a:rPr lang="en-US" sz="2000" dirty="0" err="1" smtClean="0"/>
              <a:t>HBOGo</a:t>
            </a:r>
            <a:r>
              <a:rPr lang="en-US" sz="2000" dirty="0" smtClean="0"/>
              <a:t>, or HBO a la carte, or HBO on the moon! If you want to know the future of video, look at YouTube, look at Twitch. Netflix is just cable TV over a different pipe to a wider range of devices.”</a:t>
            </a:r>
          </a:p>
          <a:p>
            <a:pPr>
              <a:buNone/>
            </a:pPr>
            <a:endParaRPr lang="en-US" sz="900" dirty="0" smtClean="0"/>
          </a:p>
          <a:p>
            <a:pPr algn="ctr">
              <a:buNone/>
            </a:pPr>
            <a:r>
              <a:rPr lang="en-US" sz="2400" i="1" dirty="0" smtClean="0"/>
              <a:t>“You don’t want to inherit the legacy of TV.”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D590-196B-B144-B3D3-2CC75B0D47BF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original research questions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67"/>
            <a:ext cx="8483600" cy="549063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content divide: Most of the high-quality, “premium” (e.g., HBO, live sports) content is locked in the incumbent ecosystem.</a:t>
            </a:r>
          </a:p>
          <a:p>
            <a:r>
              <a:rPr lang="en-US" sz="2000" dirty="0" smtClean="0"/>
              <a:t>The assumption was that you needed high-quality, premium content to compete. The early cord cutters were going back to cable.</a:t>
            </a:r>
          </a:p>
          <a:p>
            <a:r>
              <a:rPr lang="en-US" sz="2000" dirty="0" smtClean="0"/>
              <a:t>How will the content landscape change? </a:t>
            </a:r>
          </a:p>
          <a:p>
            <a:r>
              <a:rPr lang="en-US" sz="2000" dirty="0" smtClean="0"/>
              <a:t>What are the implications regarding disruption dynamics?</a:t>
            </a:r>
          </a:p>
          <a:p>
            <a:pPr lvl="1">
              <a:buNone/>
            </a:pPr>
            <a:r>
              <a:rPr lang="en-US" sz="1800" dirty="0" smtClean="0"/>
              <a:t> </a:t>
            </a:r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E53B-0C43-9842-8A39-B3440A493AB1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74373" y="4360762"/>
            <a:ext cx="2050439" cy="7851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MVPDs</a:t>
            </a:r>
            <a:endParaRPr lang="en-US" sz="2400" dirty="0" smtClean="0"/>
          </a:p>
          <a:p>
            <a:pPr algn="ctr"/>
            <a:r>
              <a:rPr lang="en-US" sz="1400" dirty="0" smtClean="0"/>
              <a:t>(cable, satellite, </a:t>
            </a:r>
            <a:r>
              <a:rPr lang="en-US" sz="1400" dirty="0" err="1" smtClean="0"/>
              <a:t>telco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5274373" y="5441944"/>
            <a:ext cx="2050439" cy="7851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OVDs</a:t>
            </a:r>
            <a:endParaRPr lang="en-US" sz="2400" dirty="0" smtClean="0"/>
          </a:p>
          <a:p>
            <a:pPr algn="ctr"/>
            <a:r>
              <a:rPr lang="en-US" sz="1200" dirty="0" smtClean="0"/>
              <a:t>(YouTube, Netflix, the Web…)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097299" y="3691460"/>
            <a:ext cx="1961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Avenir Book"/>
                <a:cs typeface="Avenir Book"/>
              </a:rPr>
              <a:t>Production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1774" y="3691460"/>
            <a:ext cx="2084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Avenir Book"/>
                <a:cs typeface="Avenir Book"/>
              </a:rPr>
              <a:t>Distribution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Avenir Book"/>
              <a:cs typeface="Avenir Book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012634" y="5287488"/>
            <a:ext cx="5556567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012633" y="4360762"/>
            <a:ext cx="2266293" cy="78514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Premium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content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012633" y="5441944"/>
            <a:ext cx="2266293" cy="78514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Online video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56267" y="3505197"/>
            <a:ext cx="6519333" cy="2990853"/>
          </a:xfrm>
          <a:prstGeom prst="rect">
            <a:avLst/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4431323" y="4622800"/>
            <a:ext cx="631741" cy="2709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4431323" y="5695939"/>
            <a:ext cx="631741" cy="2709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7163094" y="4447527"/>
            <a:ext cx="1133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Avenir Book"/>
                <a:cs typeface="Avenir Book"/>
              </a:rPr>
              <a:t>Incumbents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7304159" y="5733571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Avenir Book"/>
                <a:cs typeface="Avenir Book"/>
              </a:rPr>
              <a:t>Entrants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Avenir Book"/>
              <a:cs typeface="Avenir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framework: Quality </a:t>
            </a:r>
            <a:r>
              <a:rPr lang="en-US" dirty="0" err="1" smtClean="0"/>
              <a:t>vs</a:t>
            </a:r>
            <a:r>
              <a:rPr lang="en-US" dirty="0" smtClean="0"/>
              <a:t> Innovation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The heart of disruption dynamics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Quality: improvements on existing product attributes based on the traditional technology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Innovation: the introduction of new product attributes based on the new technology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E878-7759-114D-ABB1-16A2A0FD4E7F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978150" y="3924298"/>
            <a:ext cx="4202502" cy="2572360"/>
            <a:chOff x="2249622" y="3184992"/>
            <a:chExt cx="4202502" cy="2572360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2645763" y="5441285"/>
              <a:ext cx="3806361" cy="11574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 flipH="1" flipV="1">
              <a:off x="1511559" y="4318621"/>
              <a:ext cx="2268409" cy="1151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urved Connector 21"/>
            <p:cNvCxnSpPr/>
            <p:nvPr/>
          </p:nvCxnSpPr>
          <p:spPr>
            <a:xfrm flipV="1">
              <a:off x="2977018" y="4110331"/>
              <a:ext cx="1067376" cy="868014"/>
            </a:xfrm>
            <a:prstGeom prst="curvedConnector3">
              <a:avLst>
                <a:gd name="adj1" fmla="val 50000"/>
              </a:avLst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/>
            <p:nvPr/>
          </p:nvCxnSpPr>
          <p:spPr>
            <a:xfrm flipV="1">
              <a:off x="4044393" y="3728408"/>
              <a:ext cx="1067376" cy="868014"/>
            </a:xfrm>
            <a:prstGeom prst="curvedConnector3">
              <a:avLst>
                <a:gd name="adj1" fmla="val 50000"/>
              </a:avLst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urved Connector 23"/>
            <p:cNvCxnSpPr/>
            <p:nvPr/>
          </p:nvCxnSpPr>
          <p:spPr>
            <a:xfrm flipV="1">
              <a:off x="5111769" y="3317550"/>
              <a:ext cx="1067376" cy="868014"/>
            </a:xfrm>
            <a:prstGeom prst="curvedConnector3">
              <a:avLst>
                <a:gd name="adj1" fmla="val 50000"/>
              </a:avLst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799020" y="5480353"/>
              <a:ext cx="1103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Helvetica Neue"/>
                  <a:cs typeface="Helvetica Neue"/>
                </a:rPr>
                <a:t>Time</a:t>
              </a:r>
              <a:endParaRPr lang="en-US" sz="1200" b="1" dirty="0">
                <a:latin typeface="Helvetica Neue"/>
                <a:cs typeface="Helvetica Neue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1651551" y="4103274"/>
              <a:ext cx="14731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Helvetica Neue"/>
                  <a:cs typeface="Helvetica Neue"/>
                </a:rPr>
                <a:t>Performance</a:t>
              </a:r>
              <a:endParaRPr lang="en-US" sz="1200" b="1" dirty="0">
                <a:latin typeface="Helvetica Neue"/>
                <a:cs typeface="Helvetica Neue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 flipH="1" flipV="1">
              <a:off x="2985740" y="4085417"/>
              <a:ext cx="841363" cy="613439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645668" y="4364955"/>
              <a:ext cx="754524" cy="12659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 rot="18248872">
              <a:off x="3016735" y="3958060"/>
              <a:ext cx="8910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Quality</a:t>
              </a:r>
              <a:endParaRPr lang="en-US" sz="1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68976" y="4319785"/>
              <a:ext cx="10919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Innovation</a:t>
              </a:r>
              <a:endParaRPr lang="en-US" sz="11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816604" y="3972661"/>
            <a:ext cx="30056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venir Book"/>
                <a:cs typeface="Avenir Book"/>
              </a:rPr>
              <a:t>The classic disruption story: The entrants’ early products are typically lower in quality but have new attributes that are valuable to the new customers.</a:t>
            </a:r>
            <a:endParaRPr lang="en-US" sz="1600" i="1" dirty="0">
              <a:latin typeface="Avenir Book"/>
              <a:cs typeface="Avenir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framework: Quality </a:t>
            </a:r>
            <a:r>
              <a:rPr lang="en-US" dirty="0" err="1" smtClean="0"/>
              <a:t>vs</a:t>
            </a:r>
            <a:r>
              <a:rPr lang="en-US" dirty="0" smtClean="0"/>
              <a:t>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67"/>
            <a:ext cx="8483600" cy="549063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1800" dirty="0" smtClean="0"/>
              <a:t> </a:t>
            </a:r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E53B-0C43-9842-8A39-B3440A493AB1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0378" y="3744855"/>
            <a:ext cx="2050439" cy="7851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MVPDs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020378" y="4826037"/>
            <a:ext cx="2050439" cy="7851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OVDs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843304" y="3075553"/>
            <a:ext cx="1961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Avenir Book"/>
                <a:cs typeface="Avenir Book"/>
              </a:rPr>
              <a:t>Production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7779" y="3075553"/>
            <a:ext cx="2084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Avenir Book"/>
                <a:cs typeface="Avenir Book"/>
              </a:rPr>
              <a:t>Distribution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Avenir Book"/>
              <a:cs typeface="Avenir Book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758639" y="4671581"/>
            <a:ext cx="5556567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758638" y="3744855"/>
            <a:ext cx="2266293" cy="78514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High-Quality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content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758638" y="4826037"/>
            <a:ext cx="2266293" cy="78514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Innovative &amp; low-quality content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02272" y="2889290"/>
            <a:ext cx="6519333" cy="2990853"/>
          </a:xfrm>
          <a:prstGeom prst="rect">
            <a:avLst/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177328" y="4006893"/>
            <a:ext cx="631741" cy="2709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177328" y="5080032"/>
            <a:ext cx="631741" cy="2709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09600" y="1253067"/>
            <a:ext cx="8483600" cy="5490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50000"/>
              <a:buFont typeface="Wingdings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Book"/>
                <a:ea typeface="+mn-ea"/>
                <a:cs typeface="Avenir Book"/>
              </a:rPr>
              <a:t>How will the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Book"/>
                <a:ea typeface="+mn-ea"/>
                <a:cs typeface="Avenir Book"/>
              </a:rPr>
              <a:t> content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Book"/>
                <a:ea typeface="+mn-ea"/>
                <a:cs typeface="Avenir Book"/>
              </a:rPr>
              <a:t> landscape change?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50000"/>
              <a:buFont typeface="Wingdings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Book"/>
                <a:ea typeface="+mn-ea"/>
                <a:cs typeface="Avenir Book"/>
              </a:rPr>
              <a:t>What are the implications re disruption dynamics?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SzPct val="150000"/>
              <a:buFont typeface="Wingdings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Book"/>
                <a:ea typeface="+mn-ea"/>
                <a:cs typeface="Avenir Book"/>
              </a:rPr>
              <a:t>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SzPct val="150000"/>
              <a:buFont typeface="Wingdings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Book"/>
              <a:ea typeface="+mn-ea"/>
              <a:cs typeface="Avenir Book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50000"/>
              <a:buFont typeface="Wingdings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Book"/>
              <a:ea typeface="+mn-ea"/>
              <a:cs typeface="Avenir Book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6902273" y="3931757"/>
            <a:ext cx="1133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Avenir Book"/>
                <a:cs typeface="Avenir Book"/>
              </a:rPr>
              <a:t>Incumbents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7043338" y="5217801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Avenir Book"/>
                <a:cs typeface="Avenir Book"/>
              </a:rPr>
              <a:t>Entrants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Avenir Book"/>
              <a:cs typeface="Avenir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030050" y="3295464"/>
            <a:ext cx="7174150" cy="2282711"/>
            <a:chOff x="1208931" y="2918154"/>
            <a:chExt cx="6628032" cy="1864607"/>
          </a:xfrm>
        </p:grpSpPr>
        <p:sp>
          <p:nvSpPr>
            <p:cNvPr id="4" name="Circular Arrow 3"/>
            <p:cNvSpPr/>
            <p:nvPr/>
          </p:nvSpPr>
          <p:spPr>
            <a:xfrm rot="16200000">
              <a:off x="3596952" y="2816945"/>
              <a:ext cx="1864606" cy="2067026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5" name="Circular Arrow 4"/>
            <p:cNvSpPr/>
            <p:nvPr/>
          </p:nvSpPr>
          <p:spPr>
            <a:xfrm rot="16200000" flipH="1" flipV="1">
              <a:off x="3749352" y="2816944"/>
              <a:ext cx="1864606" cy="2067026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08931" y="3565859"/>
              <a:ext cx="2122045" cy="628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>
                      <a:lumMod val="65000"/>
                    </a:schemeClr>
                  </a:solidFill>
                  <a:latin typeface="Arial"/>
                  <a:cs typeface="Arial"/>
                </a:rPr>
                <a:t>Content</a:t>
              </a:r>
              <a:endParaRPr lang="en-US" sz="4400" b="1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15168" y="3565859"/>
              <a:ext cx="2121795" cy="628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>
                      <a:lumMod val="65000"/>
                    </a:schemeClr>
                  </a:solidFill>
                  <a:latin typeface="Arial"/>
                  <a:cs typeface="Arial"/>
                </a:rPr>
                <a:t>Conduit</a:t>
              </a:r>
              <a:endParaRPr lang="en-US" sz="4400" b="1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endParaRPr>
            </a:p>
          </p:txBody>
        </p:sp>
      </p:grp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22236"/>
            <a:ext cx="8445500" cy="669749"/>
          </a:xfrm>
        </p:spPr>
        <p:txBody>
          <a:bodyPr>
            <a:noAutofit/>
          </a:bodyPr>
          <a:lstStyle/>
          <a:p>
            <a:r>
              <a:rPr lang="en-US" sz="3200" dirty="0" smtClean="0"/>
              <a:t>A framework: The symbiotic relationship between content and conduit</a:t>
            </a:r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54448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38D3-6606-734B-841A-3739F1079E96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439334"/>
            <a:ext cx="8445500" cy="46868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There’s a complex (and continuous) interplay between the characteristics of the conduit* and the content that is distributed</a:t>
            </a:r>
          </a:p>
          <a:p>
            <a:pPr lvl="2"/>
            <a:r>
              <a:rPr lang="en-US" sz="1800" dirty="0" smtClean="0"/>
              <a:t>Conduit = networks + devices (Latin root means “to bring together”)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1271315" y="4895339"/>
            <a:ext cx="2246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Attributes?</a:t>
            </a:r>
          </a:p>
          <a:p>
            <a:r>
              <a:rPr lang="en-US" dirty="0" smtClean="0"/>
              <a:t>Performance metrics?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38134" y="4805644"/>
            <a:ext cx="20569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Properties?</a:t>
            </a:r>
          </a:p>
          <a:p>
            <a:pPr marL="119063" indent="-119063">
              <a:buFont typeface="Arial"/>
              <a:buChar char="•"/>
            </a:pPr>
            <a:r>
              <a:rPr lang="en-US" dirty="0" smtClean="0"/>
              <a:t>Technology</a:t>
            </a:r>
          </a:p>
          <a:p>
            <a:pPr marL="119063" indent="-119063">
              <a:buFont typeface="Arial"/>
              <a:buChar char="•"/>
            </a:pPr>
            <a:r>
              <a:rPr lang="en-US" dirty="0" smtClean="0"/>
              <a:t>Business models</a:t>
            </a:r>
          </a:p>
          <a:p>
            <a:pPr marL="119063" indent="-119063">
              <a:buFont typeface="Arial"/>
              <a:buChar char="•"/>
            </a:pPr>
            <a:r>
              <a:rPr lang="en-US" dirty="0" smtClean="0"/>
              <a:t>Economics</a:t>
            </a:r>
          </a:p>
          <a:p>
            <a:pPr marL="119063" indent="-119063">
              <a:buFont typeface="Arial"/>
              <a:buChar char="•"/>
            </a:pPr>
            <a:r>
              <a:rPr lang="en-US" dirty="0" smtClean="0"/>
              <a:t>Behavioral/cultural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DDE6-0A9A-BB47-8202-60525BEEE610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19675" y="2531549"/>
            <a:ext cx="2506145" cy="37782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-114300">
              <a:buFont typeface="Arial"/>
              <a:buChar char="•"/>
            </a:pPr>
            <a:endParaRPr lang="en-US" sz="2000" dirty="0" smtClean="0"/>
          </a:p>
          <a:p>
            <a:pPr marL="114300" indent="-114300">
              <a:buFont typeface="Arial"/>
              <a:buChar char="•"/>
            </a:pPr>
            <a:endParaRPr lang="en-US" sz="2000" dirty="0" smtClean="0"/>
          </a:p>
          <a:p>
            <a:pPr marL="114300" indent="-114300">
              <a:buFont typeface="Arial"/>
              <a:buChar char="•"/>
            </a:pPr>
            <a:r>
              <a:rPr lang="en-US" sz="2000" dirty="0" smtClean="0"/>
              <a:t>Mass appeal</a:t>
            </a:r>
          </a:p>
          <a:p>
            <a:pPr marL="114300" indent="-114300">
              <a:buFont typeface="Arial"/>
              <a:buChar char="•"/>
            </a:pPr>
            <a:r>
              <a:rPr lang="en-US" sz="2000" dirty="0" smtClean="0"/>
              <a:t>Conventional</a:t>
            </a:r>
          </a:p>
          <a:p>
            <a:pPr marL="114300" indent="-114300">
              <a:buFont typeface="Arial"/>
              <a:buChar char="•"/>
            </a:pPr>
            <a:r>
              <a:rPr lang="en-US" sz="2000" dirty="0" smtClean="0"/>
              <a:t>Brand-safe</a:t>
            </a:r>
          </a:p>
          <a:p>
            <a:pPr marL="114300" indent="-114300">
              <a:buFont typeface="Arial"/>
              <a:buChar char="•"/>
            </a:pPr>
            <a:r>
              <a:rPr lang="en-US" sz="2000" dirty="0" smtClean="0"/>
              <a:t>30-60 minutes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3403599" y="2531549"/>
            <a:ext cx="2506145" cy="37782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-114300">
              <a:buFont typeface="Arial"/>
              <a:buChar char="•"/>
            </a:pPr>
            <a:r>
              <a:rPr lang="en-US" sz="2000" dirty="0" smtClean="0"/>
              <a:t>Niche appeal</a:t>
            </a:r>
          </a:p>
          <a:p>
            <a:pPr marL="114300" indent="-114300">
              <a:buFont typeface="Arial"/>
              <a:buChar char="•"/>
            </a:pPr>
            <a:r>
              <a:rPr lang="en-US" sz="2000" dirty="0" smtClean="0"/>
              <a:t>Edgy, risky subject matter and style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180655" y="2531549"/>
            <a:ext cx="2506145" cy="37782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-114300">
              <a:buFont typeface="Arial"/>
              <a:buChar char="•"/>
            </a:pPr>
            <a:endParaRPr lang="en-US" dirty="0" smtClean="0"/>
          </a:p>
          <a:p>
            <a:pPr marL="114300" indent="-114300">
              <a:buFont typeface="Arial"/>
              <a:buChar char="•"/>
            </a:pPr>
            <a:endParaRPr lang="en-US" dirty="0" smtClean="0"/>
          </a:p>
          <a:p>
            <a:pPr marL="114300" indent="-114300">
              <a:buFont typeface="Arial"/>
              <a:buChar char="•"/>
            </a:pPr>
            <a:endParaRPr lang="en-US" dirty="0" smtClean="0"/>
          </a:p>
          <a:p>
            <a:pPr marL="114300" indent="-114300">
              <a:buFont typeface="Arial"/>
              <a:buChar char="•"/>
            </a:pPr>
            <a:r>
              <a:rPr lang="en-US" dirty="0" smtClean="0"/>
              <a:t>Hyper-niche appeal</a:t>
            </a:r>
          </a:p>
          <a:p>
            <a:pPr marL="114300" indent="-114300">
              <a:buFont typeface="Arial"/>
              <a:buChar char="•"/>
            </a:pPr>
            <a:r>
              <a:rPr lang="en-US" dirty="0" smtClean="0"/>
              <a:t>Hyper-edgy, risky</a:t>
            </a:r>
          </a:p>
          <a:p>
            <a:pPr marL="114300" indent="-114300">
              <a:buFont typeface="Arial"/>
              <a:buChar char="•"/>
            </a:pPr>
            <a:r>
              <a:rPr lang="en-US" dirty="0" smtClean="0"/>
              <a:t>Authentic, engaging</a:t>
            </a:r>
          </a:p>
          <a:p>
            <a:pPr marL="114300" indent="-114300">
              <a:buFont typeface="Arial"/>
              <a:buChar char="•"/>
            </a:pPr>
            <a:r>
              <a:rPr lang="en-US" dirty="0" smtClean="0"/>
              <a:t>Social</a:t>
            </a:r>
          </a:p>
          <a:p>
            <a:pPr marL="114300" indent="-114300">
              <a:buFont typeface="Arial"/>
              <a:buChar char="•"/>
            </a:pPr>
            <a:r>
              <a:rPr lang="en-US" dirty="0" smtClean="0"/>
              <a:t>User-generated</a:t>
            </a:r>
          </a:p>
          <a:p>
            <a:pPr marL="114300" indent="-114300">
              <a:buFont typeface="Arial"/>
              <a:buChar char="•"/>
            </a:pPr>
            <a:r>
              <a:rPr lang="en-US" dirty="0" smtClean="0"/>
              <a:t>Semi-pro</a:t>
            </a:r>
          </a:p>
          <a:p>
            <a:pPr marL="114300" indent="-114300">
              <a:buFont typeface="Arial"/>
              <a:buChar char="•"/>
            </a:pPr>
            <a:r>
              <a:rPr lang="en-US" dirty="0" smtClean="0"/>
              <a:t>Unconventional narrative structures</a:t>
            </a:r>
          </a:p>
          <a:p>
            <a:pPr marL="114300" indent="-114300">
              <a:buFont typeface="Arial"/>
              <a:buChar char="•"/>
            </a:pPr>
            <a:r>
              <a:rPr lang="en-US" dirty="0" smtClean="0"/>
              <a:t>Multiple formats (short-continuous)</a:t>
            </a:r>
          </a:p>
          <a:p>
            <a:pPr marL="114300" indent="-114300">
              <a:buFont typeface="Arial"/>
              <a:buChar char="•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9675" y="2664379"/>
            <a:ext cx="2319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NETWORK TV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03600" y="2664379"/>
            <a:ext cx="2319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CABLE TV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0655" y="2664379"/>
            <a:ext cx="2319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ONLINE VIDEO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1199500"/>
            <a:ext cx="8229600" cy="110343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800000"/>
              </a:buClr>
              <a:buSzPct val="125000"/>
            </a:pPr>
            <a:r>
              <a:rPr lang="en-US" sz="2800" dirty="0" smtClean="0"/>
              <a:t>Online video represents the third wave of programming</a:t>
            </a:r>
          </a:p>
          <a:p>
            <a:pPr algn="r">
              <a:spcAft>
                <a:spcPts val="600"/>
              </a:spcAft>
              <a:buClr>
                <a:srgbClr val="800000"/>
              </a:buClr>
              <a:buSzPct val="125000"/>
              <a:buNone/>
            </a:pPr>
            <a:endParaRPr lang="en-US" sz="2800" dirty="0" smtClean="0"/>
          </a:p>
          <a:p>
            <a:pPr>
              <a:spcAft>
                <a:spcPts val="600"/>
              </a:spcAft>
              <a:buClr>
                <a:srgbClr val="800000"/>
              </a:buClr>
              <a:buSzPct val="125000"/>
              <a:buNone/>
            </a:pPr>
            <a:endParaRPr lang="en-US" sz="2800" dirty="0" smtClean="0"/>
          </a:p>
          <a:p>
            <a:pPr lvl="1"/>
            <a:endParaRPr lang="en-US" dirty="0" smtClean="0">
              <a:solidFill>
                <a:srgbClr val="948A54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0147300" y="1587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shift from network to cable TV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6750"/>
            <a:ext cx="8229600" cy="49934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As cable TV matured</a:t>
            </a:r>
          </a:p>
          <a:p>
            <a:endParaRPr lang="en-US" sz="1400" dirty="0" smtClean="0"/>
          </a:p>
          <a:p>
            <a:pPr lvl="1"/>
            <a:r>
              <a:rPr lang="en-US" sz="2400" dirty="0" smtClean="0"/>
              <a:t>Quality improved</a:t>
            </a:r>
          </a:p>
          <a:p>
            <a:pPr lvl="2"/>
            <a:r>
              <a:rPr lang="en-US" sz="1800" dirty="0" smtClean="0"/>
              <a:t>Higher production values (budgets)</a:t>
            </a:r>
          </a:p>
          <a:p>
            <a:pPr lvl="2"/>
            <a:r>
              <a:rPr lang="en-US" sz="1800" dirty="0" smtClean="0"/>
              <a:t>Higher ratings</a:t>
            </a:r>
          </a:p>
          <a:p>
            <a:pPr lvl="2"/>
            <a:r>
              <a:rPr lang="en-US" sz="1800" dirty="0" smtClean="0"/>
              <a:t>Higher number of awards</a:t>
            </a:r>
          </a:p>
          <a:p>
            <a:pPr lvl="2"/>
            <a:r>
              <a:rPr lang="en-US" sz="1800" dirty="0" smtClean="0"/>
              <a:t>Quantity and diversity of titles</a:t>
            </a:r>
          </a:p>
          <a:p>
            <a:pPr lvl="1"/>
            <a:r>
              <a:rPr lang="en-US" sz="2400" dirty="0" smtClean="0"/>
              <a:t>It became more innovative</a:t>
            </a:r>
          </a:p>
          <a:p>
            <a:pPr lvl="2"/>
            <a:r>
              <a:rPr lang="en-US" sz="1800" dirty="0" smtClean="0"/>
              <a:t>More channel capacity </a:t>
            </a:r>
            <a:r>
              <a:rPr lang="en-US" sz="1800" dirty="0" err="1" smtClean="0">
                <a:sym typeface="Wingdings"/>
              </a:rPr>
              <a:t></a:t>
            </a:r>
            <a:r>
              <a:rPr lang="en-US" sz="1800" dirty="0" smtClean="0">
                <a:sym typeface="Wingdings"/>
              </a:rPr>
              <a:t> fragmented audiences</a:t>
            </a:r>
            <a:endParaRPr lang="en-US" sz="1800" dirty="0" smtClean="0"/>
          </a:p>
          <a:p>
            <a:pPr lvl="2"/>
            <a:r>
              <a:rPr lang="en-US" sz="1800" dirty="0" smtClean="0"/>
              <a:t>Less restricted by “decency” regulations and less reliance on ad dollars (pay TV channels) </a:t>
            </a:r>
            <a:r>
              <a:rPr lang="en-US" sz="1800" dirty="0" err="1" smtClean="0">
                <a:sym typeface="Wingdings"/>
              </a:rPr>
              <a:t></a:t>
            </a:r>
            <a:r>
              <a:rPr lang="en-US" sz="1800" dirty="0" smtClean="0">
                <a:sym typeface="Wingdings"/>
              </a:rPr>
              <a:t> </a:t>
            </a:r>
            <a:r>
              <a:rPr lang="en-US" sz="1800" dirty="0">
                <a:sym typeface="Wingdings"/>
              </a:rPr>
              <a:t>m</a:t>
            </a:r>
            <a:r>
              <a:rPr lang="en-US" sz="1800" dirty="0" smtClean="0"/>
              <a:t>ore creative freedom </a:t>
            </a:r>
            <a:r>
              <a:rPr lang="en-US" sz="1800" dirty="0" err="1" smtClean="0">
                <a:sym typeface="Wingdings"/>
              </a:rPr>
              <a:t></a:t>
            </a:r>
            <a:r>
              <a:rPr lang="en-US" sz="1800" dirty="0" smtClean="0">
                <a:sym typeface="Wingdings"/>
              </a:rPr>
              <a:t> attracts creative talent </a:t>
            </a:r>
            <a:r>
              <a:rPr lang="en-US" sz="1800" dirty="0" err="1" smtClean="0">
                <a:sym typeface="Wingdings"/>
              </a:rPr>
              <a:t></a:t>
            </a:r>
            <a:r>
              <a:rPr lang="en-US" sz="1800" dirty="0" smtClean="0">
                <a:sym typeface="Wingdings"/>
              </a:rPr>
              <a:t> film/</a:t>
            </a:r>
            <a:r>
              <a:rPr lang="en-US" sz="1800" dirty="0" err="1" smtClean="0">
                <a:sym typeface="Wingdings"/>
              </a:rPr>
              <a:t>tv</a:t>
            </a:r>
            <a:r>
              <a:rPr lang="en-US" sz="1800" dirty="0" smtClean="0">
                <a:sym typeface="Wingdings"/>
              </a:rPr>
              <a:t> hierarchy reverses (TV as the new novel)</a:t>
            </a:r>
          </a:p>
          <a:p>
            <a:pPr lvl="1"/>
            <a:endParaRPr lang="en-US" sz="2400" dirty="0" smtClean="0">
              <a:sym typeface="Wingdings"/>
            </a:endParaRP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DE8D-D606-4140-81A1-121ABA716AD6}" type="datetime1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 | CFP Fall 2014 Plenary 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766587"/>
            <a:ext cx="6743700" cy="1588"/>
          </a:xfrm>
          <a:prstGeom prst="line">
            <a:avLst/>
          </a:prstGeom>
          <a:ln w="146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13751</TotalTime>
  <Words>2392</Words>
  <Application>Microsoft Macintosh PowerPoint</Application>
  <PresentationFormat>On-screen Show (4:3)</PresentationFormat>
  <Paragraphs>365</Paragraphs>
  <Slides>28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The Ambiguity and Uncertainty of Disruption: Discovering the Future of Video Content</vt:lpstr>
      <vt:lpstr>Disruption is confusing</vt:lpstr>
      <vt:lpstr>The future of video content?</vt:lpstr>
      <vt:lpstr>The original research questions (2010)</vt:lpstr>
      <vt:lpstr>A framework: Quality vs Innovation </vt:lpstr>
      <vt:lpstr>A framework: Quality vs Innovation</vt:lpstr>
      <vt:lpstr>A framework: The symbiotic relationship between content and conduit</vt:lpstr>
      <vt:lpstr>Historical context</vt:lpstr>
      <vt:lpstr>The shift from network to cable TV</vt:lpstr>
      <vt:lpstr>The shift from network to cable TV</vt:lpstr>
      <vt:lpstr>The shift from cable TV to online video?</vt:lpstr>
      <vt:lpstr>The shift from cable TV to online video?</vt:lpstr>
      <vt:lpstr>Traditional “premium” content is entering the online ecosystem</vt:lpstr>
      <vt:lpstr>The quality (&amp; quantity) of native online content is increasing</vt:lpstr>
      <vt:lpstr>Increasing demand for innovative content</vt:lpstr>
      <vt:lpstr>PowerPoint Presentation</vt:lpstr>
      <vt:lpstr>Increasing demand for innovative content</vt:lpstr>
      <vt:lpstr>Increasing demand for innovative content</vt:lpstr>
      <vt:lpstr>The shift from cable TV to online video?</vt:lpstr>
      <vt:lpstr>Online revenues</vt:lpstr>
      <vt:lpstr>Online viewership</vt:lpstr>
      <vt:lpstr>Summary</vt:lpstr>
      <vt:lpstr>A few conclusions</vt:lpstr>
      <vt:lpstr>Discussion—your perceptions?</vt:lpstr>
      <vt:lpstr>Discussion – Mobile video</vt:lpstr>
      <vt:lpstr>Discussion—Advertising dollars</vt:lpstr>
      <vt:lpstr>PowerPoint Presentation</vt:lpstr>
      <vt:lpstr>The shift from cable TV to online video?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Natalie Klym</dc:creator>
  <cp:lastModifiedBy>Susan Perez</cp:lastModifiedBy>
  <cp:revision>120</cp:revision>
  <dcterms:created xsi:type="dcterms:W3CDTF">2014-09-30T14:38:35Z</dcterms:created>
  <dcterms:modified xsi:type="dcterms:W3CDTF">2014-10-07T18:17:32Z</dcterms:modified>
</cp:coreProperties>
</file>