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526"/>
            <a:ext cx="9154580" cy="6994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706" y="441553"/>
            <a:ext cx="6019493" cy="3158898"/>
          </a:xfrm>
        </p:spPr>
        <p:txBody>
          <a:bodyPr>
            <a:normAutofit/>
          </a:bodyPr>
          <a:lstStyle>
            <a:lvl1pPr>
              <a:defRPr sz="4000" b="0" i="0"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2826" y="3886200"/>
            <a:ext cx="4919573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40E53-3AD0-4C45-B938-79D150C53D20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170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65085" y="491217"/>
            <a:ext cx="6589486" cy="5864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500" b="0" i="0" dirty="0" smtClean="0">
                <a:latin typeface="Helvetica Neue Light"/>
                <a:cs typeface="Helvetica Neue Light"/>
              </a:rPr>
              <a:t>Every sector of the economy and all aspects of society now depend on communications. Conversely, our communications systems designs impact every dimension of our lives. </a:t>
            </a:r>
            <a:br>
              <a:rPr lang="en-US" sz="3500" b="0" i="0" dirty="0" smtClean="0">
                <a:latin typeface="Helvetica Neue Light"/>
                <a:cs typeface="Helvetica Neue Light"/>
              </a:rPr>
            </a:br>
            <a:endParaRPr lang="en-US" sz="3500" b="0" i="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848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65085" y="1357086"/>
            <a:ext cx="6589486" cy="4759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endParaRPr lang="en-US" sz="2000" b="0" i="0" dirty="0" smtClean="0">
              <a:latin typeface="Helvetica Neue Light"/>
              <a:cs typeface="Helvetica Neue Light"/>
            </a:endParaRPr>
          </a:p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The Communications Industry</a:t>
            </a:r>
          </a:p>
          <a:p>
            <a:pPr marL="777240" indent="-41148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Regulatory struggles: spectrum, privacy, security</a:t>
            </a:r>
          </a:p>
          <a:p>
            <a:pPr marL="777240" indent="-41148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Operational structures: potential </a:t>
            </a:r>
            <a:r>
              <a:rPr lang="en-US" sz="2000" b="0" i="0" dirty="0" err="1" smtClean="0">
                <a:latin typeface="Helvetica Neue Light"/>
                <a:cs typeface="Helvetica Neue Light"/>
              </a:rPr>
              <a:t>wireline</a:t>
            </a:r>
            <a:r>
              <a:rPr lang="en-US" sz="2000" b="0" i="0" dirty="0" smtClean="0">
                <a:latin typeface="Helvetica Neue Light"/>
                <a:cs typeface="Helvetica Neue Light"/>
              </a:rPr>
              <a:t> monopoly, value chain disruptions</a:t>
            </a:r>
          </a:p>
          <a:p>
            <a:pPr algn="l">
              <a:lnSpc>
                <a:spcPct val="110000"/>
              </a:lnSpc>
            </a:pPr>
            <a:endParaRPr lang="en-US" sz="2000" b="0" i="0" dirty="0" smtClean="0">
              <a:latin typeface="Helvetica Neue Light"/>
              <a:cs typeface="Helvetica Neue Light"/>
            </a:endParaRPr>
          </a:p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Beyond Stakeholders</a:t>
            </a:r>
          </a:p>
          <a:p>
            <a:pPr marL="777240" indent="-41148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Integration</a:t>
            </a:r>
            <a:r>
              <a:rPr lang="en-US" sz="2000" b="0" i="0" baseline="0" dirty="0" smtClean="0">
                <a:latin typeface="Helvetica Neue Light"/>
                <a:cs typeface="Helvetica Neue Light"/>
              </a:rPr>
              <a:t> with physical design, energy, cities, mobility, enterprises</a:t>
            </a:r>
            <a:endParaRPr lang="en-US" sz="2000" b="0" i="0" dirty="0" smtClean="0">
              <a:latin typeface="Helvetica Neue Light"/>
              <a:cs typeface="Helvetica Neue Light"/>
            </a:endParaRPr>
          </a:p>
          <a:p>
            <a:pPr marL="777240" indent="-41148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Migration to proprietary apps; viral apps</a:t>
            </a:r>
          </a:p>
          <a:p>
            <a:pPr algn="l">
              <a:lnSpc>
                <a:spcPct val="110000"/>
              </a:lnSpc>
            </a:pPr>
            <a:endParaRPr lang="en-US" sz="2000" b="0" i="0" dirty="0" smtClean="0">
              <a:latin typeface="Helvetica Neue Light"/>
              <a:cs typeface="Helvetica Neue Light"/>
            </a:endParaRPr>
          </a:p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International</a:t>
            </a:r>
          </a:p>
          <a:p>
            <a:pPr marL="777240" indent="-41148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Role of emerging nations</a:t>
            </a:r>
          </a:p>
          <a:p>
            <a:pPr marL="777240" indent="-41148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Big Data: in</a:t>
            </a:r>
            <a:r>
              <a:rPr lang="en-US" sz="2000" b="0" i="0" baseline="0" dirty="0" smtClean="0">
                <a:latin typeface="Helvetica Neue Light"/>
                <a:cs typeface="Helvetica Neue Light"/>
              </a:rPr>
              <a:t> scope and in </a:t>
            </a:r>
            <a:r>
              <a:rPr lang="en-US" sz="2000" b="0" i="0" baseline="0" dirty="0" err="1" smtClean="0">
                <a:latin typeface="Helvetica Neue Light"/>
                <a:cs typeface="Helvetica Neue Light"/>
              </a:rPr>
              <a:t>realtime</a:t>
            </a:r>
            <a:endParaRPr lang="en-US" sz="2000" b="0" i="0" dirty="0" smtClean="0">
              <a:latin typeface="Helvetica Neue Light"/>
              <a:cs typeface="Helvetica Neue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65085" y="631373"/>
            <a:ext cx="6589486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b="0" i="0" dirty="0" smtClean="0">
                <a:solidFill>
                  <a:schemeClr val="accent1">
                    <a:lumMod val="75000"/>
                  </a:schemeClr>
                </a:solidFill>
                <a:latin typeface="Helvetica Neue Light"/>
                <a:cs typeface="Helvetica Neue Light"/>
              </a:rPr>
              <a:t>The Evolving Agenda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80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65085" y="2786743"/>
            <a:ext cx="4738915" cy="303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Charles Fine, Chrysler</a:t>
            </a:r>
            <a:r>
              <a:rPr lang="en-US" sz="2000" b="0" i="0" baseline="0" dirty="0" smtClean="0">
                <a:latin typeface="Helvetica Neue Light"/>
                <a:cs typeface="Helvetica Neue Light"/>
              </a:rPr>
              <a:t> LFM Professor, MIT Sloan School of Management</a:t>
            </a:r>
            <a:endParaRPr lang="en-US" sz="2000" b="0" i="0" dirty="0" smtClean="0">
              <a:latin typeface="Helvetica Neue Light"/>
              <a:cs typeface="Helvetica Neue Light"/>
            </a:endParaRPr>
          </a:p>
          <a:p>
            <a:pPr marL="365760" indent="0" algn="l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Arial"/>
              <a:buNone/>
            </a:pPr>
            <a:r>
              <a:rPr lang="en-US" sz="2000" b="0" i="0" dirty="0" smtClean="0">
                <a:latin typeface="Helvetica Neue Light"/>
                <a:cs typeface="Helvetica Neue Light"/>
              </a:rPr>
              <a:t> </a:t>
            </a:r>
          </a:p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David Clark, Senior Research Scientist, MIT Computer Science and Artificial Intelligence Laboratory</a:t>
            </a:r>
          </a:p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endParaRPr lang="en-US" sz="2000" b="0" i="0" dirty="0" smtClean="0">
              <a:latin typeface="Helvetica Neue Light"/>
              <a:cs typeface="Helvetica Neue Light"/>
            </a:endParaRPr>
          </a:p>
          <a:p>
            <a:pPr marL="342900" indent="-34290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Char char="•"/>
            </a:pPr>
            <a:r>
              <a:rPr lang="en-US" sz="2000" b="0" i="0" dirty="0" smtClean="0">
                <a:latin typeface="Helvetica Neue Light"/>
                <a:cs typeface="Helvetica Neue Light"/>
              </a:rPr>
              <a:t>Andrew </a:t>
            </a:r>
            <a:r>
              <a:rPr lang="en-US" sz="2000" b="0" i="0" dirty="0" err="1" smtClean="0">
                <a:latin typeface="Helvetica Neue Light"/>
                <a:cs typeface="Helvetica Neue Light"/>
              </a:rPr>
              <a:t>Lippman</a:t>
            </a:r>
            <a:r>
              <a:rPr lang="en-US" sz="2000" b="0" i="0" dirty="0" smtClean="0">
                <a:latin typeface="Helvetica Neue Light"/>
                <a:cs typeface="Helvetica Neue Light"/>
              </a:rPr>
              <a:t>, Senior Research Scientist, MIT Media Laboratory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65085" y="631373"/>
            <a:ext cx="6589486" cy="725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b="0" i="0" dirty="0" smtClean="0">
                <a:solidFill>
                  <a:schemeClr val="accent1">
                    <a:lumMod val="75000"/>
                  </a:schemeClr>
                </a:solidFill>
                <a:latin typeface="Helvetica Neue Light"/>
                <a:cs typeface="Helvetica Neue Light"/>
              </a:rPr>
              <a:t>Leadership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65085" y="1487715"/>
            <a:ext cx="4738915" cy="99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lnSpc>
                <a:spcPct val="110000"/>
              </a:lnSpc>
              <a:buClr>
                <a:schemeClr val="accent1">
                  <a:lumMod val="75000"/>
                </a:schemeClr>
              </a:buClr>
              <a:buSzPct val="120000"/>
              <a:buFont typeface="Arial"/>
              <a:buNone/>
            </a:pPr>
            <a:r>
              <a:rPr lang="en-US" sz="2000" b="0" i="0" dirty="0" smtClean="0">
                <a:latin typeface="Helvetica Neue Light"/>
                <a:cs typeface="Helvetica Neue Light"/>
              </a:rPr>
              <a:t>An interdisciplinary team from MIT heads</a:t>
            </a:r>
            <a:r>
              <a:rPr lang="en-US" sz="2000" b="0" i="0" baseline="0" dirty="0" smtClean="0">
                <a:latin typeface="Helvetica Neue Light"/>
                <a:cs typeface="Helvetica Neue Light"/>
              </a:rPr>
              <a:t> the program</a:t>
            </a:r>
            <a:endParaRPr lang="en-US" sz="2000" b="0" i="0" dirty="0" smtClean="0">
              <a:latin typeface="Helvetica Neue Light"/>
              <a:cs typeface="Helvetica Neue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033" y="2050227"/>
            <a:ext cx="1245510" cy="1255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033" y="3476173"/>
            <a:ext cx="1142124" cy="1182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033" y="5155096"/>
            <a:ext cx="1395186" cy="86833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409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94" y="274638"/>
            <a:ext cx="801500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794" y="1600200"/>
            <a:ext cx="801500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940E53-3AD0-4C45-B938-79D150C53D20}" type="datetimeFigureOut">
              <a:rPr lang="en-US" smtClean="0"/>
              <a:pPr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627B32-8EDF-5F4E-8510-F8AAED6A9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858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007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280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economic health of the value chain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Clark</a:t>
            </a:r>
          </a:p>
          <a:p>
            <a:r>
              <a:rPr lang="en-US" dirty="0" smtClean="0"/>
              <a:t>MIT CFP</a:t>
            </a:r>
          </a:p>
          <a:p>
            <a:r>
              <a:rPr lang="en-US" dirty="0" smtClean="0"/>
              <a:t>November, 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adverts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“free content” on the Internet is produced and hosted for less than we pay for access. </a:t>
            </a:r>
          </a:p>
          <a:p>
            <a:pPr lvl="1"/>
            <a:r>
              <a:rPr lang="en-US" dirty="0" smtClean="0"/>
              <a:t>Or did I miss another source of funds?</a:t>
            </a:r>
          </a:p>
          <a:p>
            <a:r>
              <a:rPr lang="en-US" dirty="0" smtClean="0"/>
              <a:t>If ISPs tried to tap into this “other side” money, there is not much there.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consumer-pays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Sellers in high margin businesses might be willing to pay for better </a:t>
            </a:r>
            <a:r>
              <a:rPr lang="en-US" dirty="0" err="1" smtClean="0"/>
              <a:t>QoS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 priority traffic on wireless networks.</a:t>
            </a:r>
          </a:p>
          <a:p>
            <a:pPr lvl="2"/>
            <a:r>
              <a:rPr lang="en-US" dirty="0" smtClean="0"/>
              <a:t>1% of gross </a:t>
            </a:r>
            <a:r>
              <a:rPr lang="en-US" dirty="0" err="1" smtClean="0"/>
              <a:t>wold</a:t>
            </a:r>
            <a:r>
              <a:rPr lang="en-US" dirty="0" smtClean="0"/>
              <a:t> be $2.40/month </a:t>
            </a:r>
            <a:r>
              <a:rPr lang="en-US" dirty="0" smtClean="0"/>
              <a:t>/</a:t>
            </a:r>
            <a:r>
              <a:rPr lang="en-US" dirty="0" smtClean="0"/>
              <a:t>household	</a:t>
            </a:r>
          </a:p>
          <a:p>
            <a:r>
              <a:rPr lang="en-US" dirty="0" smtClean="0"/>
              <a:t>Providers of high-value content might willing to pay for better delivery.</a:t>
            </a:r>
          </a:p>
          <a:p>
            <a:pPr lvl="1"/>
            <a:r>
              <a:rPr lang="en-US" dirty="0" smtClean="0"/>
              <a:t>Example: zero-rating (exempt from monthly quotas)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Between direct payment by the consumer and indirect payment via the “other side”?</a:t>
            </a:r>
          </a:p>
          <a:p>
            <a:pPr lvl="1"/>
            <a:r>
              <a:rPr lang="en-US" dirty="0" smtClean="0"/>
              <a:t>In some cases, indirect payment may be easier for consumer to understand.</a:t>
            </a:r>
          </a:p>
          <a:p>
            <a:pPr lvl="1"/>
            <a:r>
              <a:rPr lang="en-US" dirty="0" smtClean="0"/>
              <a:t>Indirect payment forces an ISP to set a price point for enhanced service. </a:t>
            </a:r>
          </a:p>
          <a:p>
            <a:pPr lvl="2"/>
            <a:r>
              <a:rPr lang="en-US" dirty="0" smtClean="0"/>
              <a:t>Hypothesis: high variation in value in different circumstances. </a:t>
            </a:r>
          </a:p>
          <a:p>
            <a:pPr lvl="1"/>
            <a:r>
              <a:rPr lang="en-US" dirty="0" smtClean="0"/>
              <a:t>If consumer pays, will pay for enhancement of what is of highest value to specific consumer.</a:t>
            </a:r>
          </a:p>
          <a:p>
            <a:pPr lvl="2"/>
            <a:r>
              <a:rPr lang="en-US" dirty="0" smtClean="0"/>
              <a:t>Analog to bundling of content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 the consumer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 enhancement to high-value applications.</a:t>
            </a:r>
          </a:p>
          <a:p>
            <a:pPr lvl="1"/>
            <a:r>
              <a:rPr lang="en-US" dirty="0" smtClean="0"/>
              <a:t>Selling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Charge for usage?</a:t>
            </a:r>
          </a:p>
          <a:p>
            <a:pPr lvl="1"/>
            <a:r>
              <a:rPr lang="en-US" dirty="0" smtClean="0"/>
              <a:t>Discuss tomorrow.</a:t>
            </a:r>
          </a:p>
          <a:p>
            <a:r>
              <a:rPr lang="en-US" dirty="0" smtClean="0"/>
              <a:t>What else?</a:t>
            </a:r>
          </a:p>
          <a:p>
            <a:endParaRPr lang="en-US" dirty="0" smtClean="0"/>
          </a:p>
          <a:p>
            <a:r>
              <a:rPr lang="en-US" dirty="0" smtClean="0"/>
              <a:t>Have I missed other sources of funds?  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Moving on from my “follow the money” games. </a:t>
            </a:r>
          </a:p>
          <a:p>
            <a:endParaRPr lang="en-US" dirty="0" smtClean="0"/>
          </a:p>
          <a:p>
            <a:r>
              <a:rPr lang="en-US" dirty="0" smtClean="0"/>
              <a:t>Do we agree what the problem is?</a:t>
            </a:r>
          </a:p>
          <a:p>
            <a:r>
              <a:rPr lang="en-US" dirty="0" smtClean="0"/>
              <a:t>Do we agree that there is a problem?</a:t>
            </a:r>
          </a:p>
          <a:p>
            <a:r>
              <a:rPr lang="en-US" dirty="0" smtClean="0"/>
              <a:t>Can  we describe possible business models for ISPs?</a:t>
            </a:r>
          </a:p>
          <a:p>
            <a:r>
              <a:rPr lang="en-US" dirty="0" smtClean="0"/>
              <a:t>What constraints will regulators impose?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talks and a discussion about a research agenda.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specific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incentive for ISPs to continue to invest in upgrading their service offerings?</a:t>
            </a:r>
          </a:p>
          <a:p>
            <a:r>
              <a:rPr lang="en-US" dirty="0" smtClean="0"/>
              <a:t>Is there a chance that the cycle of expansion and innovation might stall?</a:t>
            </a:r>
          </a:p>
          <a:p>
            <a:endParaRPr lang="en-US" dirty="0" smtClean="0"/>
          </a:p>
          <a:p>
            <a:r>
              <a:rPr lang="en-US" dirty="0" smtClean="0"/>
              <a:t>A hot and very contentious topic</a:t>
            </a:r>
          </a:p>
          <a:p>
            <a:pPr lvl="1"/>
            <a:r>
              <a:rPr lang="en-US" dirty="0" smtClean="0"/>
              <a:t>Look at the discussion of my last blog.</a:t>
            </a:r>
          </a:p>
          <a:p>
            <a:pPr lvl="1"/>
            <a:r>
              <a:rPr lang="en-US" dirty="0" smtClean="0"/>
              <a:t>Divergence of views at the basic level.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(Assuming that there is one…)</a:t>
            </a:r>
          </a:p>
          <a:p>
            <a:r>
              <a:rPr lang="en-US" dirty="0" smtClean="0"/>
              <a:t>Those who use the Internet (either as app developers or end-users) have benefitted from a continuous improvement in capacity, peak rate, and penetration of access over the last 10 years. </a:t>
            </a:r>
          </a:p>
          <a:p>
            <a:r>
              <a:rPr lang="en-US" dirty="0" smtClean="0"/>
              <a:t>There is a strong consensus that these sorts of improvements should continue.</a:t>
            </a:r>
          </a:p>
          <a:p>
            <a:r>
              <a:rPr lang="en-US" dirty="0" smtClean="0"/>
              <a:t>What is the motivation that will drive investment?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anything we agree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ISPs make money.</a:t>
            </a:r>
          </a:p>
          <a:p>
            <a:pPr lvl="1"/>
            <a:r>
              <a:rPr lang="en-US" dirty="0" smtClean="0"/>
              <a:t>Both </a:t>
            </a:r>
            <a:r>
              <a:rPr lang="en-US" dirty="0" err="1" smtClean="0"/>
              <a:t>wireline</a:t>
            </a:r>
            <a:r>
              <a:rPr lang="en-US" dirty="0" smtClean="0"/>
              <a:t> and wireless.</a:t>
            </a:r>
          </a:p>
          <a:p>
            <a:r>
              <a:rPr lang="en-US" dirty="0" smtClean="0"/>
              <a:t>Loads on the Internet are increasing, largely due to video content. </a:t>
            </a:r>
          </a:p>
          <a:p>
            <a:r>
              <a:rPr lang="en-US" dirty="0" err="1" smtClean="0"/>
              <a:t>Wireline</a:t>
            </a:r>
            <a:r>
              <a:rPr lang="en-US" dirty="0" smtClean="0"/>
              <a:t> access networks work pretty well today, wireless is less satisfactory</a:t>
            </a:r>
          </a:p>
          <a:p>
            <a:pPr lvl="1"/>
            <a:r>
              <a:rPr lang="en-US" dirty="0" smtClean="0"/>
              <a:t>At least in the U.S. Wireless works better elsewhere.</a:t>
            </a:r>
          </a:p>
          <a:p>
            <a:r>
              <a:rPr lang="en-US" dirty="0" smtClean="0"/>
              <a:t>U.S. regulatory policy is in disarray. </a:t>
            </a:r>
          </a:p>
          <a:p>
            <a:pPr lvl="1"/>
            <a:r>
              <a:rPr lang="en-US" dirty="0" smtClean="0"/>
              <a:t>Highly variable situation across the globe.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Next? More dangerous…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Justification for capital upgrades are hard to make to investors. </a:t>
            </a:r>
          </a:p>
          <a:p>
            <a:pPr lvl="1"/>
            <a:r>
              <a:rPr lang="en-US" dirty="0" smtClean="0"/>
              <a:t>Insert hand-wave argument that ROI is about zero, at least for </a:t>
            </a:r>
            <a:r>
              <a:rPr lang="en-US" dirty="0" err="1" smtClean="0"/>
              <a:t>wireline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Market in many parts of the world is starting to saturate.</a:t>
            </a:r>
          </a:p>
          <a:p>
            <a:pPr lvl="1"/>
            <a:r>
              <a:rPr lang="en-US" dirty="0" smtClean="0"/>
              <a:t>Harder to justify investment than when one motivation was supporting new customers.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there is deep disagreement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is the cost of usage?</a:t>
            </a:r>
          </a:p>
          <a:p>
            <a:pPr lvl="1"/>
            <a:r>
              <a:rPr lang="en-US" dirty="0" smtClean="0"/>
              <a:t>Do upgrades actually represent a material cost, or should we expect that ISPs will naturally upgrade as part of normal cost-reduction?</a:t>
            </a:r>
          </a:p>
          <a:p>
            <a:pPr lvl="2"/>
            <a:r>
              <a:rPr lang="en-US" dirty="0" smtClean="0"/>
              <a:t>Obvious answer is that it depends on the rate of upgrades.</a:t>
            </a:r>
          </a:p>
          <a:p>
            <a:r>
              <a:rPr lang="en-US" dirty="0" smtClean="0"/>
              <a:t>For wireless, are we managing spectrum well?</a:t>
            </a:r>
          </a:p>
          <a:p>
            <a:pPr lvl="1"/>
            <a:r>
              <a:rPr lang="en-US" dirty="0" smtClean="0"/>
              <a:t>Are we using spectrum in ways that are:</a:t>
            </a:r>
          </a:p>
          <a:p>
            <a:pPr lvl="2"/>
            <a:r>
              <a:rPr lang="en-US" dirty="0" smtClean="0"/>
              <a:t>Efficient?</a:t>
            </a:r>
          </a:p>
          <a:p>
            <a:pPr lvl="2"/>
            <a:r>
              <a:rPr lang="en-US" dirty="0" smtClean="0"/>
              <a:t>Pro-innovation or pro-incumbent?</a:t>
            </a:r>
          </a:p>
          <a:p>
            <a:pPr lvl="1"/>
            <a:r>
              <a:rPr lang="en-US" dirty="0" smtClean="0"/>
              <a:t>Is there a spectrum scarcity?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the business model for an ISP?</a:t>
            </a:r>
          </a:p>
          <a:p>
            <a:pPr lvl="1"/>
            <a:r>
              <a:rPr lang="en-US" dirty="0" smtClean="0"/>
              <a:t>Triple play? But if everything is over the top?</a:t>
            </a:r>
          </a:p>
          <a:p>
            <a:pPr lvl="1"/>
            <a:r>
              <a:rPr lang="en-US" dirty="0" smtClean="0"/>
              <a:t>Agent for license revenues?</a:t>
            </a:r>
          </a:p>
          <a:p>
            <a:pPr lvl="1"/>
            <a:r>
              <a:rPr lang="en-US" dirty="0" smtClean="0"/>
              <a:t>Seller of enhanced (managed) services?</a:t>
            </a:r>
          </a:p>
          <a:p>
            <a:pPr lvl="1"/>
            <a:r>
              <a:rPr lang="en-US" dirty="0" smtClean="0"/>
              <a:t>Seller of commodity, cost-reduced Internet access?</a:t>
            </a:r>
          </a:p>
          <a:p>
            <a:r>
              <a:rPr lang="en-US" dirty="0" smtClean="0"/>
              <a:t>Are </a:t>
            </a:r>
            <a:r>
              <a:rPr lang="en-US" dirty="0" err="1" smtClean="0"/>
              <a:t>wireline</a:t>
            </a:r>
            <a:r>
              <a:rPr lang="en-US" dirty="0" smtClean="0"/>
              <a:t> and wireless the same?</a:t>
            </a:r>
          </a:p>
          <a:p>
            <a:pPr lvl="1"/>
            <a:r>
              <a:rPr lang="en-US" dirty="0" smtClean="0"/>
              <a:t>Same business?</a:t>
            </a:r>
          </a:p>
          <a:p>
            <a:pPr lvl="1"/>
            <a:r>
              <a:rPr lang="en-US" dirty="0" smtClean="0"/>
              <a:t>Same constraints?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“follow the money”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the sources of revenues that could flow into ISPs?</a:t>
            </a:r>
          </a:p>
          <a:p>
            <a:pPr lvl="1"/>
            <a:r>
              <a:rPr lang="en-US" dirty="0" smtClean="0"/>
              <a:t>The consumer (who pays an average of $45/month today in the US.)</a:t>
            </a:r>
          </a:p>
          <a:p>
            <a:pPr lvl="2"/>
            <a:r>
              <a:rPr lang="en-US" dirty="0" smtClean="0"/>
              <a:t>What will these look like in the future?</a:t>
            </a:r>
          </a:p>
          <a:p>
            <a:pPr lvl="1"/>
            <a:r>
              <a:rPr lang="en-US" dirty="0" smtClean="0"/>
              <a:t>Government subsidies and incentives.</a:t>
            </a:r>
          </a:p>
          <a:p>
            <a:pPr lvl="1"/>
            <a:r>
              <a:rPr lang="en-US" dirty="0" smtClean="0"/>
              <a:t>Payments from the “other side”:</a:t>
            </a:r>
          </a:p>
          <a:p>
            <a:pPr lvl="2"/>
            <a:r>
              <a:rPr lang="en-US" dirty="0" smtClean="0"/>
              <a:t>The sites with which the consumer interacts.</a:t>
            </a:r>
          </a:p>
          <a:p>
            <a:pPr lvl="2"/>
            <a:r>
              <a:rPr lang="en-US" dirty="0" smtClean="0"/>
              <a:t>Content, </a:t>
            </a:r>
            <a:r>
              <a:rPr lang="en-US" dirty="0" err="1" smtClean="0"/>
              <a:t>e</a:t>
            </a:r>
            <a:r>
              <a:rPr lang="en-US" dirty="0" smtClean="0"/>
              <a:t>-commerce, “browsing the web”. </a:t>
            </a:r>
          </a:p>
          <a:p>
            <a:pPr lvl="3"/>
            <a:r>
              <a:rPr lang="en-US" dirty="0" smtClean="0"/>
              <a:t>P2P, etc. does not fit this model.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pays for the “other side”?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consumer.</a:t>
            </a:r>
          </a:p>
          <a:p>
            <a:pPr lvl="1"/>
            <a:r>
              <a:rPr lang="en-US" dirty="0" smtClean="0"/>
              <a:t>Payment for content: </a:t>
            </a:r>
            <a:r>
              <a:rPr lang="en-US" dirty="0" err="1" smtClean="0"/>
              <a:t>NetFlix</a:t>
            </a:r>
            <a:r>
              <a:rPr lang="en-US" dirty="0" smtClean="0"/>
              <a:t>, NYT, iTunes, 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Some content is purchased cross-channel.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E-commerce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About $202B in 2011, or $240/month /household</a:t>
            </a:r>
          </a:p>
          <a:p>
            <a:r>
              <a:rPr lang="en-US" dirty="0" smtClean="0"/>
              <a:t>Advertisers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Online: about $17.4B in 2H 2012</a:t>
            </a:r>
          </a:p>
          <a:p>
            <a:pPr lvl="2"/>
            <a:r>
              <a:rPr lang="en-US" dirty="0" smtClean="0"/>
              <a:t>$38.60/month/household</a:t>
            </a:r>
          </a:p>
          <a:p>
            <a:pPr lvl="1"/>
            <a:r>
              <a:rPr lang="en-US" dirty="0" smtClean="0"/>
              <a:t>TV: $75B in 2011.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F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CFP_2012_template.potx</Template>
  <TotalTime>2952</TotalTime>
  <Words>856</Words>
  <Application>Microsoft Macintosh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CFP_template</vt:lpstr>
      <vt:lpstr>The economic health of the value chain</vt:lpstr>
      <vt:lpstr>A more specific question:</vt:lpstr>
      <vt:lpstr>What is the problem?</vt:lpstr>
      <vt:lpstr>Is there anything we agree on?</vt:lpstr>
      <vt:lpstr>Next? More dangerous…</vt:lpstr>
      <vt:lpstr>Where there is deep disagreement</vt:lpstr>
      <vt:lpstr>Going forward</vt:lpstr>
      <vt:lpstr>My “follow the money” approach</vt:lpstr>
      <vt:lpstr>Who pays for the “other side”?</vt:lpstr>
      <vt:lpstr>Conclusions: adverts</vt:lpstr>
      <vt:lpstr>Conclusions: consumer-pays</vt:lpstr>
      <vt:lpstr>What is the difference?</vt:lpstr>
      <vt:lpstr>Engage the consumer</vt:lpstr>
      <vt:lpstr>More generally</vt:lpstr>
      <vt:lpstr>More tomorrow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 health of the value chain</dc:title>
  <dc:creator>David Clark</dc:creator>
  <cp:lastModifiedBy>David Clark</cp:lastModifiedBy>
  <cp:revision>4</cp:revision>
  <dcterms:created xsi:type="dcterms:W3CDTF">2012-11-15T01:41:03Z</dcterms:created>
  <dcterms:modified xsi:type="dcterms:W3CDTF">2012-11-15T02:21:55Z</dcterms:modified>
</cp:coreProperties>
</file>