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60" r:id="rId4"/>
    <p:sldId id="275" r:id="rId5"/>
    <p:sldId id="264" r:id="rId6"/>
    <p:sldId id="261" r:id="rId7"/>
    <p:sldId id="262" r:id="rId8"/>
    <p:sldId id="263" r:id="rId9"/>
    <p:sldId id="274" r:id="rId10"/>
    <p:sldId id="267" r:id="rId11"/>
    <p:sldId id="268" r:id="rId12"/>
    <p:sldId id="271" r:id="rId13"/>
    <p:sldId id="270" r:id="rId14"/>
    <p:sldId id="279" r:id="rId15"/>
    <p:sldId id="269" r:id="rId16"/>
    <p:sldId id="278" r:id="rId17"/>
    <p:sldId id="273" r:id="rId18"/>
    <p:sldId id="27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09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4F33-8851-F245-A24F-A1FBBDF9FCFD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A98B-8425-D64E-A193-4F9DFA5B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70s:</a:t>
            </a:r>
            <a:r>
              <a:rPr lang="en-US" baseline="0" dirty="0" smtClean="0"/>
              <a:t> local caf</a:t>
            </a:r>
            <a:r>
              <a:rPr lang="en-US" baseline="0" dirty="0" smtClean="0"/>
              <a:t>é or post-office for calls</a:t>
            </a:r>
          </a:p>
          <a:p>
            <a:r>
              <a:rPr lang="en-US" baseline="0" dirty="0" err="1" smtClean="0"/>
              <a:t>Minitel</a:t>
            </a:r>
            <a:r>
              <a:rPr lang="en-US" baseline="0" dirty="0" smtClean="0"/>
              <a:t>: Rose service very successful… </a:t>
            </a:r>
            <a:r>
              <a:rPr lang="en-US" baseline="0" dirty="0" err="1" smtClean="0"/>
              <a:t>Minitel</a:t>
            </a:r>
            <a:r>
              <a:rPr lang="en-US" baseline="0" dirty="0" smtClean="0"/>
              <a:t> ended in June 2012!</a:t>
            </a:r>
          </a:p>
          <a:p>
            <a:r>
              <a:rPr lang="en-US" baseline="0" dirty="0" err="1" smtClean="0"/>
              <a:t>Minitel</a:t>
            </a:r>
            <a:r>
              <a:rPr lang="en-US" baseline="0" dirty="0" smtClean="0"/>
              <a:t>: services similar to initial TV widgets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FTTH about 60€/month –</a:t>
            </a:r>
            <a:r>
              <a:rPr lang="en-US" baseline="0" dirty="0" smtClean="0"/>
              <a:t> also all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3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Dave Oran: use government funding for</a:t>
            </a:r>
            <a:r>
              <a:rPr lang="en-US" baseline="0" dirty="0" smtClean="0"/>
              <a:t> the “public good”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7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SFR: cell</a:t>
            </a:r>
            <a:r>
              <a:rPr lang="en-US" baseline="0" dirty="0" smtClean="0"/>
              <a:t> network built by </a:t>
            </a:r>
            <a:r>
              <a:rPr lang="en-US" baseline="0" dirty="0" err="1" smtClean="0"/>
              <a:t>Vodaphone</a:t>
            </a:r>
            <a:endParaRPr lang="en-US" baseline="0" dirty="0" smtClean="0"/>
          </a:p>
          <a:p>
            <a:r>
              <a:rPr lang="en-US" baseline="0" dirty="0" smtClean="0"/>
              <a:t>Vivendi was known as Vivendi Universal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Chintan’s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Chintan’s</a:t>
            </a:r>
            <a:r>
              <a:rPr lang="en-US" dirty="0" smtClean="0"/>
              <a:t> work applies: competition on ancillary services</a:t>
            </a:r>
          </a:p>
          <a:p>
            <a:r>
              <a:rPr lang="en-US" sz="1200" dirty="0" smtClean="0"/>
              <a:t>The cost of unbundling could have been established 1 ½ to 2 times higher if not for firm regulatory involvement</a:t>
            </a:r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Tariffs were controlled until the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low-cost operator appeared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</a:t>
            </a:r>
            <a:r>
              <a:rPr lang="en-US" baseline="0" dirty="0" smtClean="0"/>
              <a:t> is from </a:t>
            </a:r>
            <a:r>
              <a:rPr lang="en-US" baseline="0" dirty="0" err="1" smtClean="0"/>
              <a:t>Illiad</a:t>
            </a:r>
            <a:r>
              <a:rPr lang="en-US" baseline="0" dirty="0" smtClean="0"/>
              <a:t> – a communication entity – not a telecom operator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The founder comes from </a:t>
            </a:r>
            <a:r>
              <a:rPr lang="en-US" sz="3600" dirty="0" err="1" smtClean="0"/>
              <a:t>Minitel</a:t>
            </a:r>
            <a:r>
              <a:rPr lang="en-US" sz="3600" dirty="0" smtClean="0"/>
              <a:t>-Rose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startup going after the telecom giants</a:t>
            </a:r>
            <a:r>
              <a:rPr lang="en-US" baseline="0" dirty="0" smtClean="0"/>
              <a:t> (thanks to Monty Python’s Crimson Permanent Assurance in “The Meaning of Life” and hopefully not falling off the edge of the world)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costs - source ARCEP</a:t>
            </a:r>
            <a:endParaRPr lang="en-US" dirty="0" smtClean="0"/>
          </a:p>
          <a:p>
            <a:r>
              <a:rPr lang="en-US" dirty="0" smtClean="0"/>
              <a:t>Other unbundling costs per line per</a:t>
            </a:r>
            <a:r>
              <a:rPr lang="en-US" baseline="0" dirty="0" smtClean="0"/>
              <a:t> month cited at 7 euros</a:t>
            </a:r>
          </a:p>
          <a:p>
            <a:r>
              <a:rPr lang="en-US" baseline="0" dirty="0" smtClean="0"/>
              <a:t>Single box reduces operation costs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baseline="0" dirty="0" smtClean="0"/>
              <a:t> behavior: less than 30 minutes cell talk – most within a single cell – install Free cells in villages roam over Orange outside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Morgan </a:t>
            </a:r>
            <a:r>
              <a:rPr lang="en-US" dirty="0" err="1" smtClean="0"/>
              <a:t>Bouchet</a:t>
            </a:r>
            <a:r>
              <a:rPr lang="en-US" dirty="0" smtClean="0"/>
              <a:t> (Orange):</a:t>
            </a:r>
            <a:r>
              <a:rPr lang="en-US" baseline="0" dirty="0" smtClean="0"/>
              <a:t> French Channels not expensive, premium channels in a extra package</a:t>
            </a:r>
          </a:p>
          <a:p>
            <a:r>
              <a:rPr lang="en-US" baseline="0" dirty="0" smtClean="0"/>
              <a:t>There is also a 0</a:t>
            </a:r>
            <a:r>
              <a:rPr lang="en-US" sz="1200" dirty="0" smtClean="0"/>
              <a:t>€/2€ package of 60 min/60 SMS</a:t>
            </a:r>
            <a:r>
              <a:rPr lang="en-US" sz="1200" baseline="0" dirty="0" smtClean="0"/>
              <a:t> in France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France is usually associated with out of control socialism but not it seems in the broadband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A98B-8425-D64E-A193-4F9DFA5B40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E85040-05FE-634B-8B8C-7F98D6E250D0}" type="datetimeFigureOut">
              <a:rPr lang="en-US" smtClean="0"/>
              <a:t>11/13/12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Communication Futures Program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2579C5-9AA5-C34D-9630-7C19090F7C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-tLi8ADZDxM&amp;feature=related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ina.fr/histoire-et-conflits/decolonisation/video/I00012428/charles-de-gaulle-petite-phrase-je-vous-ai-compris.f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Broadband on the cheap: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why </a:t>
            </a:r>
            <a:r>
              <a:rPr lang="en-US" sz="4000" dirty="0"/>
              <a:t>the French get it all for </a:t>
            </a:r>
            <a:r>
              <a:rPr lang="en-US" sz="4000" dirty="0" smtClean="0"/>
              <a:t>Free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Marie-Jos</a:t>
            </a:r>
            <a:r>
              <a:rPr lang="en-US" dirty="0" smtClean="0"/>
              <a:t>é Montpetit, Ph.D.</a:t>
            </a:r>
          </a:p>
        </p:txBody>
      </p:sp>
      <p:pic>
        <p:nvPicPr>
          <p:cNvPr id="5" name="Picture 6" descr="Red/gray styl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8012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42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0"/>
            <a:ext cx="4523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5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this is NOT a </a:t>
            </a:r>
            <a:r>
              <a:rPr lang="en-US" dirty="0"/>
              <a:t>P</a:t>
            </a:r>
            <a:r>
              <a:rPr lang="en-US" dirty="0" smtClean="0"/>
              <a:t>irate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/>
              <a:t>Free is owned by </a:t>
            </a:r>
            <a:r>
              <a:rPr lang="en-US" sz="4000" dirty="0" err="1" smtClean="0"/>
              <a:t>Illiad</a:t>
            </a:r>
            <a:r>
              <a:rPr lang="en-US" sz="4000" dirty="0" smtClean="0"/>
              <a:t>, </a:t>
            </a:r>
            <a:r>
              <a:rPr lang="en-US" sz="4000" dirty="0"/>
              <a:t>a </a:t>
            </a:r>
            <a:r>
              <a:rPr lang="en-US" sz="4000" dirty="0" smtClean="0"/>
              <a:t>communications </a:t>
            </a:r>
            <a:r>
              <a:rPr lang="en-US" sz="4000" dirty="0"/>
              <a:t>group</a:t>
            </a:r>
          </a:p>
          <a:p>
            <a:pPr lvl="1"/>
            <a:r>
              <a:rPr lang="en-US" sz="3600" dirty="0"/>
              <a:t>Not </a:t>
            </a:r>
            <a:r>
              <a:rPr lang="en-US" sz="3600" dirty="0" smtClean="0"/>
              <a:t>predatory, they seek profit</a:t>
            </a:r>
            <a:endParaRPr lang="en-US" sz="3600" dirty="0"/>
          </a:p>
          <a:p>
            <a:pPr lvl="1"/>
            <a:r>
              <a:rPr lang="en-US" sz="3500" dirty="0"/>
              <a:t>They profit from the low unbundling costs of 8,5€ per month per line for ADSL (effective 2012</a:t>
            </a:r>
            <a:r>
              <a:rPr lang="en-US" sz="3500" dirty="0" smtClean="0"/>
              <a:t>)</a:t>
            </a:r>
            <a:endParaRPr lang="en-US" sz="4000" dirty="0" smtClean="0"/>
          </a:p>
          <a:p>
            <a:r>
              <a:rPr lang="en-US" sz="4000" dirty="0" smtClean="0"/>
              <a:t>Free started in 1999 as a “free” email service with no subscription</a:t>
            </a:r>
          </a:p>
          <a:p>
            <a:pPr lvl="1"/>
            <a:r>
              <a:rPr lang="en-US" sz="4100" dirty="0"/>
              <a:t>“Free” now refers </a:t>
            </a:r>
            <a:r>
              <a:rPr lang="en-US" sz="4100" dirty="0" smtClean="0"/>
              <a:t>to the absence of contracts</a:t>
            </a:r>
            <a:endParaRPr lang="en-US" sz="4000" dirty="0" smtClean="0"/>
          </a:p>
          <a:p>
            <a:r>
              <a:rPr lang="en-US" sz="4000" dirty="0" smtClean="0"/>
              <a:t>ADSL offering in 2002</a:t>
            </a:r>
          </a:p>
          <a:p>
            <a:pPr lvl="1"/>
            <a:r>
              <a:rPr lang="en-US" sz="3500" dirty="0" smtClean="0"/>
              <a:t>TV and </a:t>
            </a:r>
            <a:r>
              <a:rPr lang="en-US" sz="3500" dirty="0" err="1" smtClean="0"/>
              <a:t>illimited</a:t>
            </a:r>
            <a:r>
              <a:rPr lang="en-US" sz="3500" dirty="0" smtClean="0"/>
              <a:t> voice added in 2003</a:t>
            </a:r>
          </a:p>
          <a:p>
            <a:r>
              <a:rPr lang="en-US" sz="4000" dirty="0"/>
              <a:t>Innovative </a:t>
            </a:r>
            <a:r>
              <a:rPr lang="en-US" sz="4000" dirty="0" smtClean="0"/>
              <a:t>approaches</a:t>
            </a:r>
          </a:p>
          <a:p>
            <a:pPr lvl="1"/>
            <a:r>
              <a:rPr lang="en-US" sz="3600" dirty="0"/>
              <a:t>The initiator of the “box</a:t>
            </a:r>
            <a:r>
              <a:rPr lang="en-US" sz="3600" dirty="0" smtClean="0"/>
              <a:t>”</a:t>
            </a:r>
            <a:endParaRPr lang="en-US" sz="4000" dirty="0"/>
          </a:p>
          <a:p>
            <a:pPr lvl="2"/>
            <a:r>
              <a:rPr lang="en-US" sz="3100" dirty="0" err="1"/>
              <a:t>Freebox</a:t>
            </a:r>
            <a:r>
              <a:rPr lang="en-US" sz="3100" dirty="0"/>
              <a:t>: single box for all services (</a:t>
            </a:r>
            <a:r>
              <a:rPr lang="en-US" sz="3100" dirty="0" err="1"/>
              <a:t>Freebox</a:t>
            </a:r>
            <a:r>
              <a:rPr lang="en-US" sz="3100" dirty="0"/>
              <a:t> </a:t>
            </a:r>
            <a:r>
              <a:rPr lang="en-US" sz="3100" dirty="0" smtClean="0"/>
              <a:t>Revolution </a:t>
            </a:r>
            <a:r>
              <a:rPr lang="en-US" sz="3100" dirty="0"/>
              <a:t>– 2</a:t>
            </a:r>
            <a:r>
              <a:rPr lang="en-US" sz="3100" baseline="30000" dirty="0"/>
              <a:t>nd</a:t>
            </a:r>
            <a:r>
              <a:rPr lang="en-US" sz="3100" dirty="0"/>
              <a:t> generation</a:t>
            </a:r>
            <a:r>
              <a:rPr lang="en-US" sz="3100" dirty="0" smtClean="0"/>
              <a:t>)</a:t>
            </a:r>
          </a:p>
          <a:p>
            <a:pPr lvl="1"/>
            <a:r>
              <a:rPr lang="en-US" sz="3500" dirty="0" smtClean="0"/>
              <a:t>Low </a:t>
            </a:r>
            <a:r>
              <a:rPr lang="en-US" sz="3500" dirty="0" err="1" smtClean="0"/>
              <a:t>opex</a:t>
            </a:r>
            <a:endParaRPr lang="en-US" sz="3500" dirty="0"/>
          </a:p>
          <a:p>
            <a:pPr lvl="1"/>
            <a:r>
              <a:rPr lang="en-US" sz="3500" dirty="0" smtClean="0"/>
              <a:t>Takes </a:t>
            </a:r>
            <a:r>
              <a:rPr lang="en-US" sz="3500" dirty="0"/>
              <a:t>user behavior into </a:t>
            </a:r>
            <a:r>
              <a:rPr lang="en-US" sz="3500" dirty="0" smtClean="0"/>
              <a:t>account</a:t>
            </a:r>
            <a:endParaRPr lang="en-US" sz="4000" dirty="0" smtClean="0"/>
          </a:p>
          <a:p>
            <a:endParaRPr lang="en-US" sz="3900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8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Free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500" dirty="0" smtClean="0"/>
              <a:t>Flat 29,99€ per month with </a:t>
            </a:r>
            <a:r>
              <a:rPr lang="en-US" sz="4500" dirty="0" err="1" smtClean="0"/>
              <a:t>Freebox</a:t>
            </a:r>
            <a:r>
              <a:rPr lang="en-US" sz="4500" dirty="0" smtClean="0"/>
              <a:t> Revolution </a:t>
            </a:r>
          </a:p>
          <a:p>
            <a:pPr lvl="1"/>
            <a:r>
              <a:rPr lang="en-US" sz="3500" dirty="0" smtClean="0"/>
              <a:t>(FTTH adds 10€)</a:t>
            </a:r>
          </a:p>
          <a:p>
            <a:pPr lvl="1"/>
            <a:r>
              <a:rPr lang="en-US" sz="3500" dirty="0" smtClean="0"/>
              <a:t>Add 1,99€ for 197 TV channels and 4,99€ for multiscreen</a:t>
            </a:r>
          </a:p>
          <a:p>
            <a:pPr lvl="1"/>
            <a:r>
              <a:rPr lang="en-US" sz="3500" dirty="0" smtClean="0"/>
              <a:t>28 Mbps on unbundled phone line/33 </a:t>
            </a:r>
            <a:r>
              <a:rPr lang="en-US" sz="3500" dirty="0"/>
              <a:t>Mbps </a:t>
            </a:r>
            <a:r>
              <a:rPr lang="en-US" sz="3500" dirty="0" smtClean="0"/>
              <a:t>on their own lines</a:t>
            </a:r>
          </a:p>
          <a:p>
            <a:pPr lvl="1"/>
            <a:r>
              <a:rPr lang="en-US" sz="3500" dirty="0"/>
              <a:t>250 GB DVR </a:t>
            </a:r>
            <a:r>
              <a:rPr lang="en-US" sz="3500" dirty="0" smtClean="0"/>
              <a:t>included</a:t>
            </a:r>
          </a:p>
          <a:p>
            <a:pPr lvl="1"/>
            <a:r>
              <a:rPr lang="en-US" sz="3500" dirty="0" smtClean="0"/>
              <a:t>802.11n</a:t>
            </a:r>
          </a:p>
          <a:p>
            <a:pPr lvl="1"/>
            <a:r>
              <a:rPr lang="en-US" sz="3500" dirty="0" smtClean="0"/>
              <a:t>IPV6</a:t>
            </a:r>
          </a:p>
          <a:p>
            <a:pPr lvl="1"/>
            <a:r>
              <a:rPr lang="en-US" sz="3500" dirty="0" smtClean="0"/>
              <a:t>Zero cost VoIP calls </a:t>
            </a:r>
            <a:r>
              <a:rPr lang="en-US" sz="3500" dirty="0"/>
              <a:t>to 180 </a:t>
            </a:r>
            <a:r>
              <a:rPr lang="en-US" sz="3500" dirty="0" smtClean="0"/>
              <a:t>countries and to French mobiles</a:t>
            </a:r>
          </a:p>
          <a:p>
            <a:r>
              <a:rPr lang="en-US" sz="4200" dirty="0" smtClean="0"/>
              <a:t>Add </a:t>
            </a:r>
            <a:r>
              <a:rPr lang="en-US" sz="4200" dirty="0"/>
              <a:t>mobile for </a:t>
            </a:r>
            <a:r>
              <a:rPr lang="en-US" sz="4200" dirty="0" smtClean="0"/>
              <a:t>15,95€ </a:t>
            </a:r>
          </a:p>
          <a:p>
            <a:pPr lvl="1"/>
            <a:r>
              <a:rPr lang="en-US" sz="3500" dirty="0" smtClean="0"/>
              <a:t>(19,95</a:t>
            </a:r>
            <a:r>
              <a:rPr lang="en-US" sz="3500" dirty="0"/>
              <a:t>€ </a:t>
            </a:r>
            <a:r>
              <a:rPr lang="en-US" sz="3500" dirty="0" smtClean="0"/>
              <a:t> if you are not a </a:t>
            </a:r>
            <a:r>
              <a:rPr lang="en-US" sz="3500" dirty="0" err="1" smtClean="0"/>
              <a:t>Freebox</a:t>
            </a:r>
            <a:r>
              <a:rPr lang="en-US" sz="3500" dirty="0" smtClean="0"/>
              <a:t> customer)</a:t>
            </a:r>
          </a:p>
          <a:p>
            <a:pPr lvl="1"/>
            <a:r>
              <a:rPr lang="en-US" sz="3500" dirty="0" smtClean="0"/>
              <a:t>Unlimited texting</a:t>
            </a:r>
            <a:endParaRPr lang="en-US" sz="3500" dirty="0"/>
          </a:p>
          <a:p>
            <a:pPr lvl="1"/>
            <a:r>
              <a:rPr lang="en-US" sz="3500" dirty="0"/>
              <a:t>Free </a:t>
            </a:r>
            <a:r>
              <a:rPr lang="en-US" sz="3500" dirty="0" smtClean="0"/>
              <a:t>mobile to mobile calls to </a:t>
            </a:r>
            <a:r>
              <a:rPr lang="en-US" sz="3500" dirty="0"/>
              <a:t>France, Canada and </a:t>
            </a:r>
            <a:r>
              <a:rPr lang="en-US" sz="3500" dirty="0" smtClean="0"/>
              <a:t>US and to fixed numbers in 40 countries</a:t>
            </a:r>
          </a:p>
          <a:p>
            <a:pPr lvl="1"/>
            <a:r>
              <a:rPr lang="en-US" sz="3500" dirty="0" smtClean="0"/>
              <a:t> 3GB </a:t>
            </a:r>
            <a:r>
              <a:rPr lang="en-US" sz="3500" dirty="0"/>
              <a:t>data</a:t>
            </a:r>
          </a:p>
          <a:p>
            <a:r>
              <a:rPr lang="en-US" sz="3800" dirty="0" smtClean="0"/>
              <a:t>“</a:t>
            </a:r>
            <a:r>
              <a:rPr lang="en-US" sz="3800" dirty="0" err="1" smtClean="0"/>
              <a:t>Freewifi</a:t>
            </a:r>
            <a:r>
              <a:rPr lang="en-US" sz="3800" dirty="0" smtClean="0"/>
              <a:t>”</a:t>
            </a:r>
          </a:p>
          <a:p>
            <a:pPr lvl="1"/>
            <a:r>
              <a:rPr lang="en-US" sz="3200" dirty="0" smtClean="0"/>
              <a:t>Each </a:t>
            </a:r>
            <a:r>
              <a:rPr lang="en-US" sz="3200" dirty="0" err="1" smtClean="0"/>
              <a:t>Freebox</a:t>
            </a:r>
            <a:r>
              <a:rPr lang="en-US" sz="3200" dirty="0" smtClean="0"/>
              <a:t> is a hot spot</a:t>
            </a:r>
          </a:p>
          <a:p>
            <a:r>
              <a:rPr lang="en-US" sz="3800" dirty="0" smtClean="0"/>
              <a:t>Ancillary services</a:t>
            </a:r>
          </a:p>
          <a:p>
            <a:pPr lvl="1"/>
            <a:r>
              <a:rPr lang="en-US" sz="3200" dirty="0" smtClean="0"/>
              <a:t>Premium channels packages available for 6,99€+ (mainly cinema and foreign language channels)</a:t>
            </a:r>
          </a:p>
          <a:p>
            <a:pPr lvl="1"/>
            <a:r>
              <a:rPr lang="en-US" sz="3200" dirty="0" smtClean="0"/>
              <a:t>TV-</a:t>
            </a:r>
            <a:r>
              <a:rPr lang="en-US" sz="3200" dirty="0" err="1" smtClean="0"/>
              <a:t>Perso</a:t>
            </a:r>
            <a:r>
              <a:rPr lang="en-US" sz="3200" dirty="0" smtClean="0"/>
              <a:t> (your own TV channel), </a:t>
            </a:r>
            <a:r>
              <a:rPr lang="en-US" sz="3200" dirty="0" err="1" smtClean="0"/>
              <a:t>Bluray</a:t>
            </a:r>
            <a:r>
              <a:rPr lang="en-US" sz="3200" dirty="0" smtClean="0"/>
              <a:t> disk , Gaming (some free), browsing etc.</a:t>
            </a:r>
          </a:p>
          <a:p>
            <a:pPr lvl="1"/>
            <a:r>
              <a:rPr lang="en-US" sz="3200" dirty="0" smtClean="0"/>
              <a:t>Application store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Free to be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Freebox</a:t>
            </a:r>
            <a:r>
              <a:rPr lang="en-US" dirty="0" smtClean="0"/>
              <a:t>: hefty security deposit</a:t>
            </a:r>
          </a:p>
          <a:p>
            <a:pPr lvl="1"/>
            <a:r>
              <a:rPr lang="en-US" dirty="0" smtClean="0"/>
              <a:t>400€</a:t>
            </a:r>
          </a:p>
          <a:p>
            <a:pPr lvl="2"/>
            <a:r>
              <a:rPr lang="en-US" dirty="0" smtClean="0"/>
              <a:t>Prevents a grey market for the boxes</a:t>
            </a:r>
          </a:p>
          <a:p>
            <a:pPr lvl="2"/>
            <a:r>
              <a:rPr lang="en-US" dirty="0" smtClean="0"/>
              <a:t>Reimbursed after 2 years</a:t>
            </a:r>
          </a:p>
          <a:p>
            <a:r>
              <a:rPr lang="en-US" dirty="0" smtClean="0"/>
              <a:t>No contract but </a:t>
            </a:r>
            <a:r>
              <a:rPr lang="en-US" dirty="0"/>
              <a:t>49€</a:t>
            </a:r>
            <a:r>
              <a:rPr lang="en-US" dirty="0"/>
              <a:t> </a:t>
            </a:r>
            <a:r>
              <a:rPr lang="en-US" dirty="0" smtClean="0"/>
              <a:t>termination fee (24 months)</a:t>
            </a:r>
          </a:p>
          <a:p>
            <a:r>
              <a:rPr lang="en-US" dirty="0" smtClean="0"/>
              <a:t>No family plans on mobile</a:t>
            </a:r>
          </a:p>
          <a:p>
            <a:r>
              <a:rPr lang="en-US" dirty="0" smtClean="0"/>
              <a:t>No phone subsidies</a:t>
            </a:r>
          </a:p>
          <a:p>
            <a:pPr lvl="1"/>
            <a:r>
              <a:rPr lang="en-US" dirty="0" smtClean="0"/>
              <a:t>They allow you to pay your iPhone is 2 installments!</a:t>
            </a:r>
          </a:p>
          <a:p>
            <a:r>
              <a:rPr lang="en-US" dirty="0" smtClean="0"/>
              <a:t>Questionable level of support</a:t>
            </a:r>
          </a:p>
          <a:p>
            <a:pPr lvl="1"/>
            <a:r>
              <a:rPr lang="en-US" dirty="0" smtClean="0"/>
              <a:t>10 hours on “working days”</a:t>
            </a:r>
          </a:p>
          <a:p>
            <a:pPr lvl="1"/>
            <a:r>
              <a:rPr lang="en-US" dirty="0" smtClean="0"/>
              <a:t>But “improving” according to blogs</a:t>
            </a:r>
          </a:p>
          <a:p>
            <a:r>
              <a:rPr lang="en-US" dirty="0" smtClean="0"/>
              <a:t>Accused of monopoly on some condo agreements</a:t>
            </a:r>
          </a:p>
          <a:p>
            <a:r>
              <a:rPr lang="en-US" dirty="0" smtClean="0"/>
              <a:t>Their new mobile license has not been very successful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18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“Balance of Terror” </a:t>
            </a:r>
            <a:r>
              <a:rPr lang="en-US" sz="1400" dirty="0"/>
              <a:t>(Prof. Laurent)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Quadrupoly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Capitalism at work: Free created a competitive market </a:t>
            </a:r>
            <a:endParaRPr lang="en-US" dirty="0"/>
          </a:p>
          <a:p>
            <a:pPr lvl="1"/>
            <a:r>
              <a:rPr lang="en-US" dirty="0" smtClean="0"/>
              <a:t>All operators are profitable</a:t>
            </a:r>
          </a:p>
          <a:p>
            <a:pPr lvl="1"/>
            <a:r>
              <a:rPr lang="en-US" dirty="0" smtClean="0"/>
              <a:t>Orange, SFR and Bouygues </a:t>
            </a:r>
            <a:r>
              <a:rPr lang="en-US" dirty="0"/>
              <a:t>now offer similar </a:t>
            </a:r>
            <a:r>
              <a:rPr lang="en-US" dirty="0" smtClean="0"/>
              <a:t>boxes and packages </a:t>
            </a:r>
            <a:r>
              <a:rPr lang="en-US" dirty="0"/>
              <a:t>with added </a:t>
            </a:r>
            <a:r>
              <a:rPr lang="en-US" dirty="0" smtClean="0"/>
              <a:t>services, more </a:t>
            </a:r>
            <a:r>
              <a:rPr lang="en-US" dirty="0"/>
              <a:t>TV channels, </a:t>
            </a:r>
            <a:r>
              <a:rPr lang="en-US" dirty="0" smtClean="0"/>
              <a:t>games, premium customer service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low costs have expanded the broadband market</a:t>
            </a:r>
          </a:p>
          <a:p>
            <a:pPr lvl="1"/>
            <a:r>
              <a:rPr lang="en-US" dirty="0" smtClean="0"/>
              <a:t>6 percentage points from 2005-2008</a:t>
            </a:r>
            <a:endParaRPr lang="en-US" dirty="0"/>
          </a:p>
          <a:p>
            <a:pPr lvl="2"/>
            <a:r>
              <a:rPr lang="en-US" dirty="0" smtClean="0"/>
              <a:t>Ref. Princeton/ARCEP Study –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5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more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Operators are also looking at foreign </a:t>
            </a:r>
            <a:r>
              <a:rPr lang="en-US" dirty="0" smtClean="0"/>
              <a:t>operations:</a:t>
            </a:r>
            <a:endParaRPr lang="en-US" dirty="0"/>
          </a:p>
          <a:p>
            <a:pPr lvl="1"/>
            <a:r>
              <a:rPr lang="en-US" dirty="0" smtClean="0"/>
              <a:t>Export </a:t>
            </a:r>
            <a:r>
              <a:rPr lang="en-US" dirty="0"/>
              <a:t>the French know-how</a:t>
            </a:r>
          </a:p>
          <a:p>
            <a:pPr lvl="1"/>
            <a:r>
              <a:rPr lang="en-US" dirty="0"/>
              <a:t>FT/Orange in Poland in Asia</a:t>
            </a:r>
          </a:p>
          <a:p>
            <a:pPr lvl="2"/>
            <a:r>
              <a:rPr lang="en-US" dirty="0"/>
              <a:t>They have a larger proportion of retirees, legacy government employees et other historical costs so an incentive to look abroad for less regulated environments</a:t>
            </a:r>
          </a:p>
          <a:p>
            <a:pPr lvl="1"/>
            <a:r>
              <a:rPr lang="en-US" dirty="0"/>
              <a:t>SFR in La </a:t>
            </a:r>
            <a:r>
              <a:rPr lang="en-US" dirty="0" err="1"/>
              <a:t>Réunion</a:t>
            </a:r>
            <a:endParaRPr lang="en-US" dirty="0"/>
          </a:p>
          <a:p>
            <a:pPr lvl="1"/>
            <a:r>
              <a:rPr lang="en-US" dirty="0"/>
              <a:t>Free </a:t>
            </a:r>
            <a:r>
              <a:rPr lang="en-US" dirty="0" smtClean="0"/>
              <a:t>in some </a:t>
            </a:r>
            <a:r>
              <a:rPr lang="en-US" dirty="0"/>
              <a:t>US markets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7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DSL is so good FFTH is slow to get market share in France</a:t>
            </a:r>
          </a:p>
          <a:p>
            <a:pPr lvl="1"/>
            <a:r>
              <a:rPr lang="en-US" dirty="0" smtClean="0"/>
              <a:t>Consumers: why go above 30Mbps?</a:t>
            </a:r>
          </a:p>
          <a:p>
            <a:pPr lvl="1"/>
            <a:r>
              <a:rPr lang="en-US" dirty="0" smtClean="0"/>
              <a:t>In FTTH, each company installs or buys it’s own infrastructure</a:t>
            </a:r>
          </a:p>
          <a:p>
            <a:r>
              <a:rPr lang="en-US" dirty="0"/>
              <a:t>P</a:t>
            </a:r>
            <a:r>
              <a:rPr lang="en-US" dirty="0" smtClean="0"/>
              <a:t>robably not the end of the </a:t>
            </a:r>
            <a:r>
              <a:rPr lang="en-US" dirty="0" err="1" smtClean="0"/>
              <a:t>quadrupoly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broadband market shows that competition works</a:t>
            </a:r>
          </a:p>
          <a:p>
            <a:r>
              <a:rPr lang="en-US" dirty="0" smtClean="0"/>
              <a:t>Profited from a government paid infrastructure that moved the competition to the services</a:t>
            </a:r>
          </a:p>
          <a:p>
            <a:r>
              <a:rPr lang="en-US" dirty="0" smtClean="0"/>
              <a:t>Will be interesting to see what will happen in the future</a:t>
            </a:r>
          </a:p>
          <a:p>
            <a:pPr lvl="1"/>
            <a:r>
              <a:rPr lang="en-US" dirty="0" smtClean="0"/>
              <a:t>The next innovation?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this happen in the US?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78392" y="3985846"/>
            <a:ext cx="6400800" cy="7008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interesting discussion topic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67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Professor </a:t>
            </a:r>
            <a:r>
              <a:rPr lang="en-US" dirty="0"/>
              <a:t>Gilles </a:t>
            </a:r>
            <a:r>
              <a:rPr lang="en-US" dirty="0" smtClean="0"/>
              <a:t>Laurent, </a:t>
            </a:r>
            <a:r>
              <a:rPr lang="en-US" dirty="0" err="1" smtClean="0"/>
              <a:t>Télécom</a:t>
            </a:r>
            <a:r>
              <a:rPr lang="en-US" dirty="0"/>
              <a:t>-Paris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Professor </a:t>
            </a:r>
            <a:r>
              <a:rPr lang="en-US" dirty="0"/>
              <a:t>Jean-Pierre </a:t>
            </a:r>
            <a:r>
              <a:rPr lang="en-US" dirty="0" err="1" smtClean="0"/>
              <a:t>Chamoux</a:t>
            </a:r>
            <a:r>
              <a:rPr lang="en-US" dirty="0" smtClean="0"/>
              <a:t>, Paris</a:t>
            </a:r>
            <a:r>
              <a:rPr lang="en-US" dirty="0"/>
              <a:t>-Descartes </a:t>
            </a:r>
            <a:r>
              <a:rPr lang="en-US" dirty="0" smtClean="0"/>
              <a:t>University</a:t>
            </a:r>
          </a:p>
          <a:p>
            <a:r>
              <a:rPr lang="en-US" dirty="0"/>
              <a:t>François </a:t>
            </a:r>
            <a:r>
              <a:rPr lang="en-US" dirty="0" err="1"/>
              <a:t>Bélorgey</a:t>
            </a:r>
            <a:r>
              <a:rPr lang="en-US" dirty="0"/>
              <a:t>, Patrice </a:t>
            </a:r>
            <a:r>
              <a:rPr lang="en-US" dirty="0" err="1"/>
              <a:t>Slupowsky</a:t>
            </a:r>
            <a:r>
              <a:rPr lang="en-US" dirty="0"/>
              <a:t> and Morgan </a:t>
            </a:r>
            <a:r>
              <a:rPr lang="en-US" dirty="0" err="1"/>
              <a:t>Bouchet</a:t>
            </a:r>
            <a:r>
              <a:rPr lang="en-US" dirty="0"/>
              <a:t>, FT/</a:t>
            </a:r>
            <a:r>
              <a:rPr lang="en-US" dirty="0" smtClean="0"/>
              <a:t>Orange</a:t>
            </a:r>
          </a:p>
          <a:p>
            <a:r>
              <a:rPr lang="en-US" dirty="0"/>
              <a:t>David Clark, </a:t>
            </a:r>
            <a:r>
              <a:rPr lang="en-US" dirty="0" err="1"/>
              <a:t>Chintan</a:t>
            </a:r>
            <a:r>
              <a:rPr lang="en-US" dirty="0"/>
              <a:t> </a:t>
            </a:r>
            <a:r>
              <a:rPr lang="en-US" dirty="0" err="1"/>
              <a:t>Vaishnav</a:t>
            </a:r>
            <a:r>
              <a:rPr lang="en-US" dirty="0"/>
              <a:t> and Bill Lehr, MIT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9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the 70’s France had the lowest phone penetration</a:t>
            </a:r>
          </a:p>
          <a:p>
            <a:pPr lvl="1"/>
            <a:r>
              <a:rPr lang="en-US" dirty="0" smtClean="0"/>
              <a:t>Led to a major government led infrastructure initiative</a:t>
            </a:r>
          </a:p>
          <a:p>
            <a:r>
              <a:rPr lang="en-US" dirty="0" smtClean="0"/>
              <a:t>80’s-90’s: </a:t>
            </a:r>
            <a:r>
              <a:rPr lang="en-US" dirty="0" err="1" smtClean="0"/>
              <a:t>Minitel</a:t>
            </a:r>
            <a:endParaRPr lang="en-US" dirty="0" smtClean="0"/>
          </a:p>
          <a:p>
            <a:pPr lvl="1"/>
            <a:r>
              <a:rPr lang="en-US" dirty="0" smtClean="0"/>
              <a:t>Started in 1982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Always “on”</a:t>
            </a:r>
          </a:p>
          <a:p>
            <a:pPr lvl="1"/>
            <a:r>
              <a:rPr lang="en-US" dirty="0" smtClean="0"/>
              <a:t>Not just directory but useful services</a:t>
            </a:r>
          </a:p>
          <a:p>
            <a:pPr lvl="2"/>
            <a:r>
              <a:rPr lang="en-US" dirty="0" smtClean="0"/>
              <a:t>Schedules, tickets, reservations, weather, news</a:t>
            </a:r>
          </a:p>
          <a:p>
            <a:pPr lvl="1"/>
            <a:r>
              <a:rPr lang="en-US" dirty="0" smtClean="0"/>
              <a:t>Delayed the Internet penetration</a:t>
            </a:r>
          </a:p>
          <a:p>
            <a:r>
              <a:rPr lang="en-US" dirty="0" smtClean="0"/>
              <a:t>90’s opening the local access</a:t>
            </a:r>
          </a:p>
          <a:p>
            <a:r>
              <a:rPr lang="en-US" dirty="0" smtClean="0"/>
              <a:t>00s services competition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485" y="1930400"/>
            <a:ext cx="2717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</a:t>
            </a:r>
            <a:r>
              <a:rPr lang="en-US" dirty="0" smtClean="0"/>
              <a:t>riginal Players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070700" cy="46634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France Telecom</a:t>
            </a:r>
          </a:p>
          <a:p>
            <a:pPr lvl="1"/>
            <a:r>
              <a:rPr lang="en-US" dirty="0" smtClean="0"/>
              <a:t>The legacy monopoly operator started with PTT (Poste, </a:t>
            </a:r>
            <a:r>
              <a:rPr lang="en-US" dirty="0" err="1" smtClean="0"/>
              <a:t>T</a:t>
            </a:r>
            <a:r>
              <a:rPr lang="en-US" dirty="0" err="1" smtClean="0"/>
              <a:t>élégraphe</a:t>
            </a:r>
            <a:r>
              <a:rPr lang="en-US" dirty="0" smtClean="0"/>
              <a:t> et </a:t>
            </a:r>
            <a:r>
              <a:rPr lang="en-US" dirty="0" err="1" smtClean="0"/>
              <a:t>Téléphone</a:t>
            </a:r>
            <a:r>
              <a:rPr lang="en-US" dirty="0" smtClean="0"/>
              <a:t>)in 1923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eparated from the Post in 1991</a:t>
            </a:r>
          </a:p>
          <a:p>
            <a:pPr lvl="1"/>
            <a:r>
              <a:rPr lang="en-US" dirty="0" smtClean="0"/>
              <a:t>Still 14% state owned</a:t>
            </a:r>
          </a:p>
          <a:p>
            <a:pPr lvl="2"/>
            <a:r>
              <a:rPr lang="en-US" dirty="0" smtClean="0"/>
              <a:t>Full </a:t>
            </a:r>
            <a:r>
              <a:rPr lang="en-US" dirty="0" err="1" smtClean="0"/>
              <a:t>tate</a:t>
            </a:r>
            <a:r>
              <a:rPr lang="en-US" dirty="0" smtClean="0"/>
              <a:t> ownership ended in 2004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PDG (CEO) is named by the government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ension/bureaucratic legacy (and change is hard)</a:t>
            </a:r>
          </a:p>
          <a:p>
            <a:pPr lvl="1"/>
            <a:r>
              <a:rPr lang="en-US" dirty="0" smtClean="0"/>
              <a:t>Now Orange </a:t>
            </a:r>
          </a:p>
          <a:p>
            <a:pPr lvl="2"/>
            <a:r>
              <a:rPr lang="en-US" dirty="0" smtClean="0"/>
              <a:t>Wired/wireless merger</a:t>
            </a:r>
          </a:p>
          <a:p>
            <a:r>
              <a:rPr lang="en-US" dirty="0" err="1" smtClean="0"/>
              <a:t>Soci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r>
              <a:rPr lang="en-US" dirty="0" smtClean="0"/>
              <a:t> de </a:t>
            </a:r>
            <a:r>
              <a:rPr lang="en-US" dirty="0" err="1" smtClean="0"/>
              <a:t>Radiotéléphone</a:t>
            </a:r>
            <a:r>
              <a:rPr lang="en-US" dirty="0" smtClean="0"/>
              <a:t> (SFR)</a:t>
            </a:r>
          </a:p>
          <a:p>
            <a:pPr lvl="1"/>
            <a:r>
              <a:rPr lang="en-US" dirty="0" smtClean="0"/>
              <a:t>Started as radio-telephony in 1987</a:t>
            </a:r>
          </a:p>
          <a:p>
            <a:pPr lvl="1"/>
            <a:r>
              <a:rPr lang="en-US" dirty="0" smtClean="0"/>
              <a:t>Bought </a:t>
            </a:r>
            <a:r>
              <a:rPr lang="en-US" dirty="0" err="1" smtClean="0"/>
              <a:t>Neuf-Cegetel</a:t>
            </a:r>
            <a:r>
              <a:rPr lang="en-US" dirty="0" smtClean="0"/>
              <a:t> to create an alternative to FT</a:t>
            </a:r>
          </a:p>
          <a:p>
            <a:pPr lvl="1"/>
            <a:r>
              <a:rPr lang="en-US" dirty="0" smtClean="0"/>
              <a:t>100% owned by Vivendi</a:t>
            </a:r>
          </a:p>
          <a:p>
            <a:r>
              <a:rPr lang="en-US" dirty="0" smtClean="0"/>
              <a:t>Bouygues Telecom</a:t>
            </a:r>
          </a:p>
          <a:p>
            <a:pPr lvl="1"/>
            <a:r>
              <a:rPr lang="en-US" dirty="0" smtClean="0"/>
              <a:t>Part of a huge industrial/construction conglomerate that dates back 150 years 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00" y="1867373"/>
            <a:ext cx="983075" cy="98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911" y="3567571"/>
            <a:ext cx="1002564" cy="1002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224" y="4877695"/>
            <a:ext cx="903251" cy="9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8392" y="3264617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 Unbundling creates </a:t>
            </a:r>
            <a:br>
              <a:rPr lang="en-US" dirty="0" smtClean="0"/>
            </a:br>
            <a:r>
              <a:rPr lang="en-US" dirty="0" smtClean="0"/>
              <a:t>Service competition?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53" y="40711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EU mandated opening the local loop by 1998:</a:t>
            </a:r>
          </a:p>
          <a:p>
            <a:pPr lvl="1"/>
            <a:r>
              <a:rPr lang="en-US" dirty="0" smtClean="0"/>
              <a:t>Opening the EU market to competition and lower costs for the “Information Society”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efining </a:t>
            </a:r>
            <a:r>
              <a:rPr lang="en-US" dirty="0"/>
              <a:t>rules and </a:t>
            </a:r>
            <a:r>
              <a:rPr lang="en-US" dirty="0" smtClean="0"/>
              <a:t>tariffs </a:t>
            </a:r>
            <a:r>
              <a:rPr lang="en-US" dirty="0"/>
              <a:t>to support competitor’s equipment in control </a:t>
            </a:r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Supply aspects: equipment not manufactured in Europe, fear of capital movements out of the EU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ach EU member can interpret these mandates differently</a:t>
            </a:r>
          </a:p>
          <a:p>
            <a:pPr lvl="1"/>
            <a:r>
              <a:rPr lang="en-US" dirty="0" smtClean="0"/>
              <a:t>In France, regulations started </a:t>
            </a:r>
            <a:r>
              <a:rPr lang="en-US" dirty="0"/>
              <a:t>in 1991, took effect in 1997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the Local Loop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Tariffs: Imposed by the regulator</a:t>
            </a:r>
            <a:endParaRPr lang="en-US" sz="1600" dirty="0"/>
          </a:p>
          <a:p>
            <a:pPr lvl="1"/>
            <a:r>
              <a:rPr lang="en-US" sz="1600" dirty="0" smtClean="0"/>
              <a:t>Professor </a:t>
            </a:r>
            <a:r>
              <a:rPr lang="en-US" sz="1600" dirty="0"/>
              <a:t>Gilles Laurent of </a:t>
            </a:r>
            <a:r>
              <a:rPr lang="en-US" sz="1600" dirty="0" err="1"/>
              <a:t>Télécom</a:t>
            </a:r>
            <a:r>
              <a:rPr lang="en-US" sz="1600" dirty="0"/>
              <a:t>-Paris helped define the 2000 prices that were used to open the market</a:t>
            </a:r>
            <a:r>
              <a:rPr lang="en-US" sz="1600" dirty="0"/>
              <a:t>  </a:t>
            </a:r>
            <a:r>
              <a:rPr lang="en-US" sz="1600" dirty="0" smtClean="0"/>
              <a:t>(Forward</a:t>
            </a:r>
            <a:r>
              <a:rPr lang="en-US" sz="1600" dirty="0"/>
              <a:t>-looking long-run incremental cost, </a:t>
            </a:r>
            <a:r>
              <a:rPr lang="en-US" sz="1600" dirty="0" smtClean="0"/>
              <a:t>LRIC)</a:t>
            </a:r>
          </a:p>
          <a:p>
            <a:r>
              <a:rPr lang="en-US" sz="1600" dirty="0" smtClean="0"/>
              <a:t>Competition:  mainly ADSL</a:t>
            </a:r>
          </a:p>
          <a:p>
            <a:pPr lvl="1"/>
            <a:r>
              <a:rPr lang="en-US" sz="1600" dirty="0" smtClean="0"/>
              <a:t>While the cable infrastructure was also built by the government, it was not greatly adopted (</a:t>
            </a:r>
            <a:r>
              <a:rPr lang="en-US" sz="1600" dirty="0" err="1" smtClean="0"/>
              <a:t>Num</a:t>
            </a:r>
            <a:r>
              <a:rPr lang="en-US" sz="1600" dirty="0" err="1" smtClean="0"/>
              <a:t>éricable’s</a:t>
            </a:r>
            <a:r>
              <a:rPr lang="en-US" sz="1600" dirty="0" smtClean="0"/>
              <a:t> offering is limited)</a:t>
            </a:r>
          </a:p>
          <a:p>
            <a:r>
              <a:rPr lang="en-US" sz="1600" dirty="0" smtClean="0"/>
              <a:t>Differentiation:  ancillary services</a:t>
            </a:r>
          </a:p>
          <a:p>
            <a:r>
              <a:rPr lang="en-US" sz="1600" dirty="0" smtClean="0"/>
              <a:t>Criticism: from the legacy operator</a:t>
            </a:r>
            <a:endParaRPr lang="en-US" sz="1600" dirty="0"/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1600" dirty="0" smtClean="0"/>
              <a:t>“</a:t>
            </a:r>
            <a:r>
              <a:rPr lang="en-US" sz="1600" dirty="0"/>
              <a:t>who lose the control of the network loses the control </a:t>
            </a:r>
            <a:r>
              <a:rPr lang="en-US" sz="1600" dirty="0" smtClean="0"/>
              <a:t>of the service innovation” </a:t>
            </a:r>
            <a:r>
              <a:rPr lang="en-US" sz="1200" dirty="0" smtClean="0"/>
              <a:t>(François </a:t>
            </a:r>
            <a:r>
              <a:rPr lang="en-US" sz="1200" dirty="0" err="1"/>
              <a:t>Bélorgey</a:t>
            </a:r>
            <a:r>
              <a:rPr lang="en-US" sz="1200" dirty="0"/>
              <a:t> </a:t>
            </a:r>
            <a:r>
              <a:rPr lang="en-US" sz="1200" dirty="0" smtClean="0"/>
              <a:t>- Orange</a:t>
            </a:r>
            <a:r>
              <a:rPr lang="en-US" sz="1200" dirty="0"/>
              <a:t>)</a:t>
            </a:r>
            <a:endParaRPr lang="en-US" sz="1200" dirty="0" smtClean="0"/>
          </a:p>
          <a:p>
            <a:r>
              <a:rPr lang="en-US" sz="1600" dirty="0" smtClean="0"/>
              <a:t>Collusion: the operators fight back</a:t>
            </a:r>
          </a:p>
          <a:p>
            <a:pPr lvl="1"/>
            <a:r>
              <a:rPr lang="en-US" sz="1600" dirty="0" smtClean="0"/>
              <a:t>In 2005 </a:t>
            </a:r>
            <a:r>
              <a:rPr lang="en-US" sz="1600" dirty="0"/>
              <a:t>the 3 main French operators were found guilty by the </a:t>
            </a:r>
            <a:r>
              <a:rPr lang="en-US" sz="1600" dirty="0" err="1"/>
              <a:t>Conseil</a:t>
            </a:r>
            <a:r>
              <a:rPr lang="en-US" sz="1600" dirty="0"/>
              <a:t> de la </a:t>
            </a:r>
            <a:r>
              <a:rPr lang="en-US" sz="1600" dirty="0" smtClean="0"/>
              <a:t>Concurrence for sharing </a:t>
            </a:r>
            <a:r>
              <a:rPr lang="en-US" sz="1600" dirty="0"/>
              <a:t>confidential information between 1997 and </a:t>
            </a:r>
            <a:r>
              <a:rPr lang="en-US" sz="1600" dirty="0" smtClean="0"/>
              <a:t>2003</a:t>
            </a:r>
            <a:r>
              <a:rPr lang="en-US" sz="1600" dirty="0"/>
              <a:t> </a:t>
            </a:r>
            <a:r>
              <a:rPr lang="en-US" sz="1600" dirty="0" smtClean="0"/>
              <a:t>(535 </a:t>
            </a:r>
            <a:r>
              <a:rPr lang="en-US" sz="1600" dirty="0"/>
              <a:t>million € </a:t>
            </a:r>
            <a:r>
              <a:rPr lang="en-US" sz="1600" dirty="0" smtClean="0"/>
              <a:t>fine)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12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And then it became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85" y="3492973"/>
            <a:ext cx="1544223" cy="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Entrepreneur in Telecoms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 a Free, </a:t>
            </a:r>
            <a:r>
              <a:rPr lang="en-US" dirty="0" err="1"/>
              <a:t>il</a:t>
            </a:r>
            <a:r>
              <a:rPr lang="en-US" dirty="0"/>
              <a:t> a tout </a:t>
            </a:r>
            <a:r>
              <a:rPr lang="en-US" dirty="0" err="1"/>
              <a:t>compris</a:t>
            </a:r>
            <a:r>
              <a:rPr lang="en-US" dirty="0"/>
              <a:t> </a:t>
            </a:r>
            <a:r>
              <a:rPr lang="en-US" dirty="0" smtClean="0"/>
              <a:t>!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://www.ina.fr/histoire-et-conflits/decolonisation/video/I00012428/charles-de-gaulle-petite-phrase-je-vous-ai-</a:t>
            </a:r>
            <a:r>
              <a:rPr lang="en-US" sz="1800" dirty="0" smtClean="0">
                <a:hlinkClick r:id="rId3"/>
              </a:rPr>
              <a:t>compris.fr.html</a:t>
            </a:r>
            <a:endParaRPr lang="en-US" sz="8800" dirty="0" smtClean="0"/>
          </a:p>
          <a:p>
            <a:r>
              <a:rPr lang="en-US" dirty="0" smtClean="0"/>
              <a:t>Feel Free</a:t>
            </a:r>
          </a:p>
          <a:p>
            <a:r>
              <a:rPr lang="en-US" dirty="0" smtClean="0"/>
              <a:t>La </a:t>
            </a:r>
            <a:r>
              <a:rPr lang="en-US" dirty="0" err="1"/>
              <a:t>liberté</a:t>
            </a:r>
            <a:r>
              <a:rPr lang="en-US" dirty="0"/>
              <a:t> </a:t>
            </a:r>
            <a:r>
              <a:rPr lang="en-US" dirty="0" err="1"/>
              <a:t>n'a</a:t>
            </a:r>
            <a:r>
              <a:rPr lang="en-US" dirty="0"/>
              <a:t> pas de </a:t>
            </a:r>
            <a:r>
              <a:rPr lang="en-US" dirty="0" smtClean="0"/>
              <a:t>prix</a:t>
            </a:r>
          </a:p>
          <a:p>
            <a:pPr lvl="1"/>
            <a:r>
              <a:rPr lang="en-US" dirty="0" smtClean="0"/>
              <a:t>(Freedom has no price)</a:t>
            </a:r>
          </a:p>
          <a:p>
            <a:r>
              <a:rPr lang="en-US" dirty="0" err="1" smtClean="0"/>
              <a:t>Incroyable</a:t>
            </a:r>
            <a:r>
              <a:rPr lang="en-US" dirty="0" smtClean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Pun on “</a:t>
            </a:r>
            <a:r>
              <a:rPr lang="en-US" dirty="0" err="1"/>
              <a:t>i</a:t>
            </a:r>
            <a:r>
              <a:rPr lang="en-US" dirty="0" err="1" smtClean="0"/>
              <a:t>ncroyable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” – unbelievable but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4205</TotalTime>
  <Words>1298</Words>
  <Application>Microsoft Macintosh PowerPoint</Application>
  <PresentationFormat>On-screen Show (4:3)</PresentationFormat>
  <Paragraphs>172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Broadband on the cheap:  why the French get it all for Free</vt:lpstr>
      <vt:lpstr>Acknowledgements</vt:lpstr>
      <vt:lpstr>Legacy</vt:lpstr>
      <vt:lpstr>The Original Players </vt:lpstr>
      <vt:lpstr>Will Unbundling creates  Service competition?</vt:lpstr>
      <vt:lpstr>European Union Mandates</vt:lpstr>
      <vt:lpstr>Opening the Local Loop in France</vt:lpstr>
      <vt:lpstr>And then it became</vt:lpstr>
      <vt:lpstr>An Entrepreneur in Telecoms</vt:lpstr>
      <vt:lpstr>PowerPoint Presentation</vt:lpstr>
      <vt:lpstr>But this is NOT a Pirate Story</vt:lpstr>
      <vt:lpstr>Some Free Statistics</vt:lpstr>
      <vt:lpstr>Too Free to be True?</vt:lpstr>
      <vt:lpstr>The “Balance of Terror” (Prof. Laurent)</vt:lpstr>
      <vt:lpstr>A Quadrupoly</vt:lpstr>
      <vt:lpstr>Getting more Revenue</vt:lpstr>
      <vt:lpstr>Next Generation</vt:lpstr>
      <vt:lpstr>Conclusion</vt:lpstr>
      <vt:lpstr>Could this happen in the US?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on the cheap:  why the French get it all for Free</dc:title>
  <dc:creator>Marie-Jose Montpetit</dc:creator>
  <cp:lastModifiedBy>Marie-Jose Montpetit</cp:lastModifiedBy>
  <cp:revision>33</cp:revision>
  <dcterms:created xsi:type="dcterms:W3CDTF">2012-11-13T13:39:09Z</dcterms:created>
  <dcterms:modified xsi:type="dcterms:W3CDTF">2012-11-16T11:44:59Z</dcterms:modified>
</cp:coreProperties>
</file>